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9"/>
  </p:notesMasterIdLst>
  <p:handoutMasterIdLst>
    <p:handoutMasterId r:id="rId20"/>
  </p:handoutMasterIdLst>
  <p:sldIdLst>
    <p:sldId id="291" r:id="rId2"/>
    <p:sldId id="312" r:id="rId3"/>
    <p:sldId id="313" r:id="rId4"/>
    <p:sldId id="314" r:id="rId5"/>
    <p:sldId id="316" r:id="rId6"/>
    <p:sldId id="317" r:id="rId7"/>
    <p:sldId id="318" r:id="rId8"/>
    <p:sldId id="320" r:id="rId9"/>
    <p:sldId id="321" r:id="rId10"/>
    <p:sldId id="323" r:id="rId11"/>
    <p:sldId id="327" r:id="rId12"/>
    <p:sldId id="324" r:id="rId13"/>
    <p:sldId id="325" r:id="rId14"/>
    <p:sldId id="328" r:id="rId15"/>
    <p:sldId id="329" r:id="rId16"/>
    <p:sldId id="330" r:id="rId17"/>
    <p:sldId id="331" r:id="rId18"/>
  </p:sldIdLst>
  <p:sldSz cx="12192000" cy="6858000"/>
  <p:notesSz cx="6797675" cy="992663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kcja domyślna" id="{F960DF4C-1D61-4422-ABC0-2AFB7937B69D}">
          <p14:sldIdLst>
            <p14:sldId id="291"/>
            <p14:sldId id="312"/>
            <p14:sldId id="313"/>
            <p14:sldId id="314"/>
            <p14:sldId id="316"/>
            <p14:sldId id="317"/>
            <p14:sldId id="318"/>
            <p14:sldId id="320"/>
            <p14:sldId id="321"/>
            <p14:sldId id="323"/>
            <p14:sldId id="327"/>
            <p14:sldId id="324"/>
            <p14:sldId id="325"/>
            <p14:sldId id="328"/>
            <p14:sldId id="329"/>
            <p14:sldId id="330"/>
            <p14:sldId id="331"/>
          </p14:sldIdLst>
        </p14:section>
        <p14:section name="Sekcja bez tytułu" id="{E472243A-75E2-4C5C-A217-C5A1E30F585F}">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anna Piątek" initials="JP" lastIdx="1" clrIdx="0">
    <p:extLst>
      <p:ext uri="{19B8F6BF-5375-455C-9EA6-DF929625EA0E}">
        <p15:presenceInfo xmlns:p15="http://schemas.microsoft.com/office/powerpoint/2012/main" userId="S-1-5-21-620288274-1468770996-3747025129-11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yl pośredni 4 — Ak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Styl pośredni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Bez stylu, bez siatki">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Bez stylu, siatka tabeli">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0441" autoAdjust="0"/>
  </p:normalViewPr>
  <p:slideViewPr>
    <p:cSldViewPr snapToGrid="0">
      <p:cViewPr varScale="1">
        <p:scale>
          <a:sx n="79" d="100"/>
          <a:sy n="79" d="100"/>
        </p:scale>
        <p:origin x="88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C851162-4C50-45C9-8887-12CFED92A96C}" type="datetimeFigureOut">
              <a:rPr lang="pl-PL" smtClean="0"/>
              <a:t>16.03.2021</a:t>
            </a:fld>
            <a:endParaRPr lang="pl-PL"/>
          </a:p>
        </p:txBody>
      </p:sp>
      <p:sp>
        <p:nvSpPr>
          <p:cNvPr id="4" name="Symbol zastępczy stopki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0A624956-A55A-4C22-886A-6F46241E24AC}" type="slidenum">
              <a:rPr lang="pl-PL" smtClean="0"/>
              <a:t>‹#›</a:t>
            </a:fld>
            <a:endParaRPr lang="pl-PL"/>
          </a:p>
        </p:txBody>
      </p:sp>
    </p:spTree>
    <p:extLst>
      <p:ext uri="{BB962C8B-B14F-4D97-AF65-F5344CB8AC3E}">
        <p14:creationId xmlns:p14="http://schemas.microsoft.com/office/powerpoint/2010/main" val="7139924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E493C17-4B63-42A3-B7A8-BFC51C0D2DE1}" type="datetimeFigureOut">
              <a:rPr lang="pl-PL" smtClean="0"/>
              <a:t>16.03.2021</a:t>
            </a:fld>
            <a:endParaRPr lang="pl-PL"/>
          </a:p>
        </p:txBody>
      </p:sp>
      <p:sp>
        <p:nvSpPr>
          <p:cNvPr id="4" name="Symbol zastępczy obrazu slajd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pl-PL" smtClean="0"/>
              <a:t>Edytuj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5808C0F-2686-441A-9DAD-A9BA3A86FD8A}" type="slidenum">
              <a:rPr lang="pl-PL" smtClean="0"/>
              <a:t>‹#›</a:t>
            </a:fld>
            <a:endParaRPr lang="pl-PL"/>
          </a:p>
        </p:txBody>
      </p:sp>
    </p:spTree>
    <p:extLst>
      <p:ext uri="{BB962C8B-B14F-4D97-AF65-F5344CB8AC3E}">
        <p14:creationId xmlns:p14="http://schemas.microsoft.com/office/powerpoint/2010/main" val="525624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1</a:t>
            </a:fld>
            <a:endParaRPr lang="pl-PL" dirty="0"/>
          </a:p>
        </p:txBody>
      </p:sp>
    </p:spTree>
    <p:extLst>
      <p:ext uri="{BB962C8B-B14F-4D97-AF65-F5344CB8AC3E}">
        <p14:creationId xmlns:p14="http://schemas.microsoft.com/office/powerpoint/2010/main" val="20680533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10</a:t>
            </a:fld>
            <a:endParaRPr lang="pl-PL"/>
          </a:p>
        </p:txBody>
      </p:sp>
    </p:spTree>
    <p:extLst>
      <p:ext uri="{BB962C8B-B14F-4D97-AF65-F5344CB8AC3E}">
        <p14:creationId xmlns:p14="http://schemas.microsoft.com/office/powerpoint/2010/main" val="1473818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11</a:t>
            </a:fld>
            <a:endParaRPr lang="pl-PL"/>
          </a:p>
        </p:txBody>
      </p:sp>
    </p:spTree>
    <p:extLst>
      <p:ext uri="{BB962C8B-B14F-4D97-AF65-F5344CB8AC3E}">
        <p14:creationId xmlns:p14="http://schemas.microsoft.com/office/powerpoint/2010/main" val="33922259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12</a:t>
            </a:fld>
            <a:endParaRPr lang="pl-PL"/>
          </a:p>
        </p:txBody>
      </p:sp>
    </p:spTree>
    <p:extLst>
      <p:ext uri="{BB962C8B-B14F-4D97-AF65-F5344CB8AC3E}">
        <p14:creationId xmlns:p14="http://schemas.microsoft.com/office/powerpoint/2010/main" val="26322162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13</a:t>
            </a:fld>
            <a:endParaRPr lang="pl-PL"/>
          </a:p>
        </p:txBody>
      </p:sp>
    </p:spTree>
    <p:extLst>
      <p:ext uri="{BB962C8B-B14F-4D97-AF65-F5344CB8AC3E}">
        <p14:creationId xmlns:p14="http://schemas.microsoft.com/office/powerpoint/2010/main" val="2151602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14</a:t>
            </a:fld>
            <a:endParaRPr lang="pl-PL"/>
          </a:p>
        </p:txBody>
      </p:sp>
    </p:spTree>
    <p:extLst>
      <p:ext uri="{BB962C8B-B14F-4D97-AF65-F5344CB8AC3E}">
        <p14:creationId xmlns:p14="http://schemas.microsoft.com/office/powerpoint/2010/main" val="13065967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15</a:t>
            </a:fld>
            <a:endParaRPr lang="pl-PL"/>
          </a:p>
        </p:txBody>
      </p:sp>
    </p:spTree>
    <p:extLst>
      <p:ext uri="{BB962C8B-B14F-4D97-AF65-F5344CB8AC3E}">
        <p14:creationId xmlns:p14="http://schemas.microsoft.com/office/powerpoint/2010/main" val="15755852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16</a:t>
            </a:fld>
            <a:endParaRPr lang="pl-PL"/>
          </a:p>
        </p:txBody>
      </p:sp>
    </p:spTree>
    <p:extLst>
      <p:ext uri="{BB962C8B-B14F-4D97-AF65-F5344CB8AC3E}">
        <p14:creationId xmlns:p14="http://schemas.microsoft.com/office/powerpoint/2010/main" val="13484646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17</a:t>
            </a:fld>
            <a:endParaRPr lang="pl-PL"/>
          </a:p>
        </p:txBody>
      </p:sp>
    </p:spTree>
    <p:extLst>
      <p:ext uri="{BB962C8B-B14F-4D97-AF65-F5344CB8AC3E}">
        <p14:creationId xmlns:p14="http://schemas.microsoft.com/office/powerpoint/2010/main" val="215541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2</a:t>
            </a:fld>
            <a:endParaRPr lang="pl-PL"/>
          </a:p>
        </p:txBody>
      </p:sp>
    </p:spTree>
    <p:extLst>
      <p:ext uri="{BB962C8B-B14F-4D97-AF65-F5344CB8AC3E}">
        <p14:creationId xmlns:p14="http://schemas.microsoft.com/office/powerpoint/2010/main" val="1387131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3</a:t>
            </a:fld>
            <a:endParaRPr lang="pl-PL"/>
          </a:p>
        </p:txBody>
      </p:sp>
    </p:spTree>
    <p:extLst>
      <p:ext uri="{BB962C8B-B14F-4D97-AF65-F5344CB8AC3E}">
        <p14:creationId xmlns:p14="http://schemas.microsoft.com/office/powerpoint/2010/main" val="4013269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4</a:t>
            </a:fld>
            <a:endParaRPr lang="pl-PL"/>
          </a:p>
        </p:txBody>
      </p:sp>
    </p:spTree>
    <p:extLst>
      <p:ext uri="{BB962C8B-B14F-4D97-AF65-F5344CB8AC3E}">
        <p14:creationId xmlns:p14="http://schemas.microsoft.com/office/powerpoint/2010/main" val="3074683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5</a:t>
            </a:fld>
            <a:endParaRPr lang="pl-PL"/>
          </a:p>
        </p:txBody>
      </p:sp>
    </p:spTree>
    <p:extLst>
      <p:ext uri="{BB962C8B-B14F-4D97-AF65-F5344CB8AC3E}">
        <p14:creationId xmlns:p14="http://schemas.microsoft.com/office/powerpoint/2010/main" val="22090982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6</a:t>
            </a:fld>
            <a:endParaRPr lang="pl-PL"/>
          </a:p>
        </p:txBody>
      </p:sp>
    </p:spTree>
    <p:extLst>
      <p:ext uri="{BB962C8B-B14F-4D97-AF65-F5344CB8AC3E}">
        <p14:creationId xmlns:p14="http://schemas.microsoft.com/office/powerpoint/2010/main" val="2065772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smtClean="0"/>
          </a:p>
        </p:txBody>
      </p:sp>
      <p:sp>
        <p:nvSpPr>
          <p:cNvPr id="4" name="Symbol zastępczy numeru slajdu 3"/>
          <p:cNvSpPr>
            <a:spLocks noGrp="1"/>
          </p:cNvSpPr>
          <p:nvPr>
            <p:ph type="sldNum" sz="quarter" idx="10"/>
          </p:nvPr>
        </p:nvSpPr>
        <p:spPr/>
        <p:txBody>
          <a:bodyPr/>
          <a:lstStyle/>
          <a:p>
            <a:fld id="{35808C0F-2686-441A-9DAD-A9BA3A86FD8A}" type="slidenum">
              <a:rPr lang="pl-PL" smtClean="0"/>
              <a:t>7</a:t>
            </a:fld>
            <a:endParaRPr lang="pl-PL"/>
          </a:p>
        </p:txBody>
      </p:sp>
    </p:spTree>
    <p:extLst>
      <p:ext uri="{BB962C8B-B14F-4D97-AF65-F5344CB8AC3E}">
        <p14:creationId xmlns:p14="http://schemas.microsoft.com/office/powerpoint/2010/main" val="863467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8</a:t>
            </a:fld>
            <a:endParaRPr lang="pl-PL"/>
          </a:p>
        </p:txBody>
      </p:sp>
    </p:spTree>
    <p:extLst>
      <p:ext uri="{BB962C8B-B14F-4D97-AF65-F5344CB8AC3E}">
        <p14:creationId xmlns:p14="http://schemas.microsoft.com/office/powerpoint/2010/main" val="3022270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35808C0F-2686-441A-9DAD-A9BA3A86FD8A}" type="slidenum">
              <a:rPr lang="pl-PL" smtClean="0"/>
              <a:t>9</a:t>
            </a:fld>
            <a:endParaRPr lang="pl-PL"/>
          </a:p>
        </p:txBody>
      </p:sp>
    </p:spTree>
    <p:extLst>
      <p:ext uri="{BB962C8B-B14F-4D97-AF65-F5344CB8AC3E}">
        <p14:creationId xmlns:p14="http://schemas.microsoft.com/office/powerpoint/2010/main" val="3490154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66211DEE-1AC9-4FA6-9EBB-98B431596E3B}" type="datetimeFigureOut">
              <a:rPr lang="pl-PL" smtClean="0"/>
              <a:t>16.03.2021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505365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11DEE-1AC9-4FA6-9EBB-98B431596E3B}" type="datetimeFigureOut">
              <a:rPr lang="pl-PL" smtClean="0"/>
              <a:t>16.03.2021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195567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11DEE-1AC9-4FA6-9EBB-98B431596E3B}" type="datetimeFigureOut">
              <a:rPr lang="pl-PL" smtClean="0"/>
              <a:t>16.03.2021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98745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66211DEE-1AC9-4FA6-9EBB-98B431596E3B}" type="datetimeFigureOut">
              <a:rPr lang="pl-PL" smtClean="0"/>
              <a:t>16.03.2021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1732105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66211DEE-1AC9-4FA6-9EBB-98B431596E3B}" type="datetimeFigureOut">
              <a:rPr lang="pl-PL" smtClean="0"/>
              <a:t>16.03.2021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55693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66211DEE-1AC9-4FA6-9EBB-98B431596E3B}" type="datetimeFigureOut">
              <a:rPr lang="pl-PL" smtClean="0"/>
              <a:t>16.03.2021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3537283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66211DEE-1AC9-4FA6-9EBB-98B431596E3B}" type="datetimeFigureOut">
              <a:rPr lang="pl-PL" smtClean="0"/>
              <a:t>16.03.2021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592182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66211DEE-1AC9-4FA6-9EBB-98B431596E3B}" type="datetimeFigureOut">
              <a:rPr lang="pl-PL" smtClean="0"/>
              <a:t>16.03.2021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772997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6211DEE-1AC9-4FA6-9EBB-98B431596E3B}" type="datetimeFigureOut">
              <a:rPr lang="pl-PL" smtClean="0"/>
              <a:t>16.03.2021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358539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11DEE-1AC9-4FA6-9EBB-98B431596E3B}" type="datetimeFigureOut">
              <a:rPr lang="pl-PL" smtClean="0"/>
              <a:t>16.03.2021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2502706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66211DEE-1AC9-4FA6-9EBB-98B431596E3B}" type="datetimeFigureOut">
              <a:rPr lang="pl-PL" smtClean="0"/>
              <a:t>16.03.2021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EF3EFF2A-415C-4039-80FD-839D0D09DE07}" type="slidenum">
              <a:rPr lang="pl-PL" smtClean="0"/>
              <a:t>‹#›</a:t>
            </a:fld>
            <a:endParaRPr lang="pl-PL"/>
          </a:p>
        </p:txBody>
      </p:sp>
    </p:spTree>
    <p:extLst>
      <p:ext uri="{BB962C8B-B14F-4D97-AF65-F5344CB8AC3E}">
        <p14:creationId xmlns:p14="http://schemas.microsoft.com/office/powerpoint/2010/main" val="786046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211DEE-1AC9-4FA6-9EBB-98B431596E3B}" type="datetimeFigureOut">
              <a:rPr lang="pl-PL" smtClean="0"/>
              <a:t>16.03.2021</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3EFF2A-415C-4039-80FD-839D0D09DE07}" type="slidenum">
              <a:rPr lang="pl-PL" smtClean="0"/>
              <a:t>‹#›</a:t>
            </a:fld>
            <a:endParaRPr lang="pl-PL"/>
          </a:p>
        </p:txBody>
      </p:sp>
    </p:spTree>
    <p:extLst>
      <p:ext uri="{BB962C8B-B14F-4D97-AF65-F5344CB8AC3E}">
        <p14:creationId xmlns:p14="http://schemas.microsoft.com/office/powerpoint/2010/main" val="3139783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21176" y="1277956"/>
            <a:ext cx="9246824" cy="2544897"/>
          </a:xfrm>
        </p:spPr>
        <p:txBody>
          <a:bodyPr>
            <a:noAutofit/>
          </a:bodyPr>
          <a:lstStyle/>
          <a:p>
            <a:r>
              <a:rPr lang="pl-PL" sz="3600" b="1" dirty="0" smtClean="0">
                <a:latin typeface="+mn-lt"/>
              </a:rPr>
              <a:t/>
            </a:r>
            <a:br>
              <a:rPr lang="pl-PL" sz="3600" b="1" dirty="0" smtClean="0">
                <a:latin typeface="+mn-lt"/>
              </a:rPr>
            </a:br>
            <a:endParaRPr lang="pl-PL" sz="3200" b="1" dirty="0">
              <a:latin typeface="+mn-lt"/>
            </a:endParaRPr>
          </a:p>
        </p:txBody>
      </p:sp>
      <p:sp>
        <p:nvSpPr>
          <p:cNvPr id="3" name="Podtytuł 2"/>
          <p:cNvSpPr>
            <a:spLocks noGrp="1"/>
          </p:cNvSpPr>
          <p:nvPr>
            <p:ph type="subTitle" idx="1"/>
          </p:nvPr>
        </p:nvSpPr>
        <p:spPr>
          <a:xfrm>
            <a:off x="1524000" y="5133860"/>
            <a:ext cx="9144000" cy="1487277"/>
          </a:xfrm>
        </p:spPr>
        <p:txBody>
          <a:bodyPr>
            <a:noAutofit/>
          </a:bodyPr>
          <a:lstStyle/>
          <a:p>
            <a:pPr algn="just">
              <a:lnSpc>
                <a:spcPct val="100000"/>
              </a:lnSpc>
              <a:spcBef>
                <a:spcPts val="0"/>
              </a:spcBef>
            </a:pPr>
            <a:r>
              <a:rPr lang="pl-PL" dirty="0" smtClean="0"/>
              <a:t> </a:t>
            </a:r>
          </a:p>
        </p:txBody>
      </p:sp>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4" name="pole tekstowe 3"/>
          <p:cNvSpPr txBox="1"/>
          <p:nvPr/>
        </p:nvSpPr>
        <p:spPr>
          <a:xfrm>
            <a:off x="683881" y="1277956"/>
            <a:ext cx="10824237" cy="5262979"/>
          </a:xfrm>
          <a:prstGeom prst="rect">
            <a:avLst/>
          </a:prstGeom>
          <a:noFill/>
        </p:spPr>
        <p:txBody>
          <a:bodyPr wrap="square" rtlCol="0">
            <a:spAutoFit/>
          </a:bodyPr>
          <a:lstStyle/>
          <a:p>
            <a:pPr algn="ctr"/>
            <a:endParaRPr lang="pl-PL" sz="2400" b="1" dirty="0" smtClean="0">
              <a:ln w="0"/>
              <a:effectLst>
                <a:outerShdw blurRad="38100" dist="19050" dir="2700000" algn="tl" rotWithShape="0">
                  <a:schemeClr val="dk1">
                    <a:alpha val="40000"/>
                  </a:schemeClr>
                </a:outerShdw>
              </a:effectLst>
            </a:endParaRPr>
          </a:p>
          <a:p>
            <a:pPr algn="ctr"/>
            <a:r>
              <a:rPr lang="pl-PL" sz="4400" b="1" dirty="0" smtClean="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Spotkanie informacyjne </a:t>
            </a:r>
          </a:p>
          <a:p>
            <a:pPr algn="ctr"/>
            <a:r>
              <a:rPr lang="pl-PL" sz="4400" b="1" dirty="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dot. konkursu nr </a:t>
            </a:r>
            <a:endParaRPr lang="pl-PL" sz="4400" b="1" dirty="0" smtClean="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endParaRPr>
          </a:p>
          <a:p>
            <a:pPr algn="ctr"/>
            <a:r>
              <a:rPr lang="pl-PL" sz="4400" b="1" dirty="0" smtClean="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POWR.01.02.01-IP.25-08-K05/21</a:t>
            </a:r>
          </a:p>
          <a:p>
            <a:pPr algn="ctr"/>
            <a:endParaRPr lang="pl-PL" sz="4400" b="1" dirty="0" smtClean="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endParaRPr>
          </a:p>
          <a:p>
            <a:pPr algn="ctr"/>
            <a:endParaRPr lang="pl-PL" sz="4400" b="1" dirty="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endParaRPr>
          </a:p>
          <a:p>
            <a:pPr algn="ctr"/>
            <a:r>
              <a:rPr lang="pl-PL" sz="4400" b="1" dirty="0" smtClean="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STAWKI JEDNOSTKOWE</a:t>
            </a:r>
            <a:endParaRPr lang="pl-PL" sz="2400" b="1" dirty="0" smtClean="0">
              <a:ln w="0"/>
              <a:effectLst>
                <a:outerShdw blurRad="38100" dist="19050" dir="2700000" algn="tl" rotWithShape="0">
                  <a:schemeClr val="dk1">
                    <a:alpha val="40000"/>
                  </a:schemeClr>
                </a:outerShdw>
              </a:effectLst>
            </a:endParaRPr>
          </a:p>
          <a:p>
            <a:pPr algn="ctr"/>
            <a:endParaRPr lang="pl-PL" sz="2400" b="1" dirty="0">
              <a:ln w="0"/>
              <a:effectLst>
                <a:outerShdw blurRad="38100" dist="19050" dir="2700000" algn="tl" rotWithShape="0">
                  <a:schemeClr val="dk1">
                    <a:alpha val="40000"/>
                  </a:schemeClr>
                </a:outerShdw>
              </a:effectLst>
            </a:endParaRPr>
          </a:p>
          <a:p>
            <a:pPr algn="ctr"/>
            <a:r>
              <a:rPr lang="pl-PL" sz="2400" b="1" dirty="0" smtClean="0">
                <a:ln w="0"/>
                <a:effectLst>
                  <a:outerShdw blurRad="38100" dist="19050" dir="2700000" algn="tl" rotWithShape="0">
                    <a:schemeClr val="dk1">
                      <a:alpha val="40000"/>
                    </a:schemeClr>
                  </a:outerShdw>
                </a:effectLst>
              </a:rPr>
              <a:t>Zielona Góra, 16.03.2021 r.</a:t>
            </a:r>
            <a:endParaRPr lang="pl-PL" sz="2400" b="1"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924943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25001" y="1175345"/>
            <a:ext cx="11462197" cy="307777"/>
          </a:xfrm>
          <a:prstGeom prst="rect">
            <a:avLst/>
          </a:prstGeom>
        </p:spPr>
        <p:txBody>
          <a:bodyPr wrap="square">
            <a:spAutoFit/>
          </a:bodyPr>
          <a:lstStyle/>
          <a:p>
            <a:endParaRPr lang="pl-PL"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2" name="Prostokąt 1"/>
          <p:cNvSpPr/>
          <p:nvPr/>
        </p:nvSpPr>
        <p:spPr>
          <a:xfrm>
            <a:off x="268224" y="1298456"/>
            <a:ext cx="11618973" cy="4832092"/>
          </a:xfrm>
          <a:prstGeom prst="rect">
            <a:avLst/>
          </a:prstGeom>
        </p:spPr>
        <p:txBody>
          <a:bodyPr wrap="square">
            <a:spAutoFit/>
          </a:bodyPr>
          <a:lstStyle/>
          <a:p>
            <a:r>
              <a:rPr lang="pl-PL" sz="2400" b="1" dirty="0">
                <a:latin typeface="Arial" panose="020B0604020202020204" pitchFamily="34" charset="0"/>
                <a:cs typeface="Arial" panose="020B0604020202020204" pitchFamily="34" charset="0"/>
              </a:rPr>
              <a:t>Standard </a:t>
            </a:r>
            <a:r>
              <a:rPr lang="pl-PL" sz="2400" b="1" dirty="0" smtClean="0">
                <a:latin typeface="Arial" panose="020B0604020202020204" pitchFamily="34" charset="0"/>
                <a:cs typeface="Arial" panose="020B0604020202020204" pitchFamily="34" charset="0"/>
              </a:rPr>
              <a:t>stażu</a:t>
            </a:r>
          </a:p>
          <a:p>
            <a:endParaRPr lang="pl-PL" sz="1600" dirty="0" smtClean="0">
              <a:latin typeface="Arial" panose="020B0604020202020204" pitchFamily="34" charset="0"/>
              <a:cs typeface="Arial" panose="020B0604020202020204" pitchFamily="34" charset="0"/>
            </a:endParaRPr>
          </a:p>
          <a:p>
            <a:r>
              <a:rPr lang="pl-PL" dirty="0"/>
              <a:t>Celem stażu jest nabywanie umiejętności praktycznych, istotnych dla wykonywania pracy o określonej specyfice, bez nawiązania stosunku pracy z pracodawcą, mające za zadanie przygotować osobę wchodzącą, powracającą na rynek pracy, planującą zmianę miejsca zatrudnienia lub podnoszącą swoje kwalifikacje do podjęcia, zmiany lub poprawy warunków zatrudnienia. </a:t>
            </a:r>
            <a:endParaRPr lang="pl-PL" b="1" i="1" dirty="0"/>
          </a:p>
          <a:p>
            <a:endParaRPr lang="pl-PL" dirty="0" smtClean="0"/>
          </a:p>
          <a:p>
            <a:r>
              <a:rPr lang="pl-PL" dirty="0" smtClean="0"/>
              <a:t>Staże są </a:t>
            </a:r>
            <a:r>
              <a:rPr lang="pl-PL" dirty="0"/>
              <a:t>realizowane przy zachowaniu wymogów </a:t>
            </a:r>
            <a:r>
              <a:rPr lang="pl-PL" i="1" dirty="0" smtClean="0"/>
              <a:t>Wytycznych </a:t>
            </a:r>
            <a:r>
              <a:rPr lang="pl-PL" i="1" dirty="0"/>
              <a:t>w zakresie realizacji przedsięwzięć z udziałem środków EFS w obszarze rynku pracy na lata 2014-2020</a:t>
            </a:r>
            <a:r>
              <a:rPr lang="pl-PL" dirty="0"/>
              <a:t>. </a:t>
            </a:r>
            <a:endParaRPr lang="pl-PL" dirty="0" smtClean="0"/>
          </a:p>
          <a:p>
            <a:endParaRPr lang="pl-PL" sz="1600" dirty="0">
              <a:latin typeface="Arial" panose="020B0604020202020204" pitchFamily="34" charset="0"/>
              <a:cs typeface="Arial" panose="020B0604020202020204" pitchFamily="34" charset="0"/>
            </a:endParaRPr>
          </a:p>
          <a:p>
            <a:r>
              <a:rPr lang="pl-PL" dirty="0"/>
              <a:t>Staż, którego koszty są ujęte w stawce jednostkowej, musi zachowywać ww. minimum jakościowe. </a:t>
            </a:r>
            <a:endParaRPr lang="pl-PL" dirty="0" smtClean="0"/>
          </a:p>
          <a:p>
            <a:endParaRPr lang="pl-PL" dirty="0"/>
          </a:p>
          <a:p>
            <a:r>
              <a:rPr lang="pl-PL" dirty="0" smtClean="0"/>
              <a:t>Dodatkowo</a:t>
            </a:r>
            <a:r>
              <a:rPr lang="pl-PL" dirty="0"/>
              <a:t>, w przypadku przyznania wsparcia w postaci stażu, okres jego trwania nie może być krótszy niż 3 m-ce.</a:t>
            </a:r>
          </a:p>
          <a:p>
            <a:endParaRPr lang="pl-PL" dirty="0" smtClean="0"/>
          </a:p>
          <a:p>
            <a:r>
              <a:rPr lang="pl-PL" dirty="0" smtClean="0"/>
              <a:t>W </a:t>
            </a:r>
            <a:r>
              <a:rPr lang="pl-PL" dirty="0"/>
              <a:t>przypadku staży, są one realizowane zgodnie z tematyką szkoleń oferowanych w projekcie na rzecz uczestnika lub posiadanymi przez niego kwalifikacjami lub kompetencjami, o ile zgodnie z IPD, szkolenia poprzedzają udzielenie wsparcia w postaci stażu</a:t>
            </a:r>
            <a:endParaRPr lang="pl-PL"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9145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25001" y="1175345"/>
            <a:ext cx="11462197" cy="307777"/>
          </a:xfrm>
          <a:prstGeom prst="rect">
            <a:avLst/>
          </a:prstGeom>
        </p:spPr>
        <p:txBody>
          <a:bodyPr wrap="square">
            <a:spAutoFit/>
          </a:bodyPr>
          <a:lstStyle/>
          <a:p>
            <a:endParaRPr lang="pl-PL"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2" name="Prostokąt 1"/>
          <p:cNvSpPr/>
          <p:nvPr/>
        </p:nvSpPr>
        <p:spPr>
          <a:xfrm>
            <a:off x="268224" y="1298456"/>
            <a:ext cx="11618973" cy="3077766"/>
          </a:xfrm>
          <a:prstGeom prst="rect">
            <a:avLst/>
          </a:prstGeom>
        </p:spPr>
        <p:txBody>
          <a:bodyPr wrap="square">
            <a:spAutoFit/>
          </a:bodyPr>
          <a:lstStyle/>
          <a:p>
            <a:r>
              <a:rPr lang="pl-PL" sz="2400" b="1" dirty="0" smtClean="0">
                <a:latin typeface="Arial" panose="020B0604020202020204" pitchFamily="34" charset="0"/>
                <a:cs typeface="Arial" panose="020B0604020202020204" pitchFamily="34" charset="0"/>
              </a:rPr>
              <a:t>Standard </a:t>
            </a:r>
            <a:r>
              <a:rPr lang="pl-PL" sz="2400" b="1" dirty="0">
                <a:latin typeface="Arial" panose="020B0604020202020204" pitchFamily="34" charset="0"/>
                <a:cs typeface="Arial" panose="020B0604020202020204" pitchFamily="34" charset="0"/>
              </a:rPr>
              <a:t>wsparcia psychologa</a:t>
            </a:r>
            <a:endParaRPr lang="pl-PL" sz="1600" dirty="0" smtClean="0">
              <a:latin typeface="Arial" panose="020B0604020202020204" pitchFamily="34" charset="0"/>
              <a:cs typeface="Arial" panose="020B0604020202020204" pitchFamily="34" charset="0"/>
            </a:endParaRPr>
          </a:p>
          <a:p>
            <a:endParaRPr lang="pl-PL" sz="1000" dirty="0" smtClean="0"/>
          </a:p>
          <a:p>
            <a:r>
              <a:rPr lang="pl-PL" dirty="0"/>
              <a:t>Wsparcie świadczone jest przez psychologa , który:</a:t>
            </a:r>
          </a:p>
          <a:p>
            <a:pPr marL="285750" indent="-285750">
              <a:buFont typeface="Arial" panose="020B0604020202020204" pitchFamily="34" charset="0"/>
              <a:buChar char="•"/>
            </a:pPr>
            <a:r>
              <a:rPr lang="pl-PL" dirty="0" smtClean="0"/>
              <a:t>uzyskał </a:t>
            </a:r>
            <a:r>
              <a:rPr lang="pl-PL" dirty="0"/>
              <a:t>w polskiej uczelni dyplomu magistra psychologii lub uzyskał za granicą wykształcenie uznanego za równorzędne w Rzeczypospolitej Polskiej;</a:t>
            </a:r>
          </a:p>
          <a:p>
            <a:pPr marL="285750" indent="-285750">
              <a:buFont typeface="Arial" panose="020B0604020202020204" pitchFamily="34" charset="0"/>
              <a:buChar char="•"/>
            </a:pPr>
            <a:r>
              <a:rPr lang="pl-PL" dirty="0" smtClean="0"/>
              <a:t>posiada </a:t>
            </a:r>
            <a:r>
              <a:rPr lang="pl-PL" dirty="0"/>
              <a:t>co najmniej roczny staż w zawodzie psychologa</a:t>
            </a:r>
            <a:r>
              <a:rPr lang="pl-PL" dirty="0" smtClean="0"/>
              <a:t>.</a:t>
            </a:r>
          </a:p>
          <a:p>
            <a:endParaRPr lang="pl-PL" dirty="0"/>
          </a:p>
          <a:p>
            <a:r>
              <a:rPr lang="pl-PL" sz="2400" b="1" dirty="0" smtClean="0">
                <a:latin typeface="Arial" panose="020B0604020202020204" pitchFamily="34" charset="0"/>
                <a:cs typeface="Arial" panose="020B0604020202020204" pitchFamily="34" charset="0"/>
              </a:rPr>
              <a:t>Standard </a:t>
            </a:r>
            <a:r>
              <a:rPr lang="pl-PL" sz="2400" b="1" dirty="0">
                <a:latin typeface="Arial" panose="020B0604020202020204" pitchFamily="34" charset="0"/>
                <a:cs typeface="Arial" panose="020B0604020202020204" pitchFamily="34" charset="0"/>
              </a:rPr>
              <a:t>indywidualnego pośrednictwa </a:t>
            </a:r>
            <a:r>
              <a:rPr lang="pl-PL" sz="2400" b="1" dirty="0" smtClean="0">
                <a:latin typeface="Arial" panose="020B0604020202020204" pitchFamily="34" charset="0"/>
                <a:cs typeface="Arial" panose="020B0604020202020204" pitchFamily="34" charset="0"/>
              </a:rPr>
              <a:t>pracy</a:t>
            </a:r>
          </a:p>
          <a:p>
            <a:endParaRPr lang="pl-PL" sz="1000" b="1" dirty="0">
              <a:latin typeface="Arial" panose="020B0604020202020204" pitchFamily="34" charset="0"/>
              <a:cs typeface="Arial" panose="020B0604020202020204" pitchFamily="34" charset="0"/>
            </a:endParaRPr>
          </a:p>
          <a:p>
            <a:r>
              <a:rPr lang="pl-PL" dirty="0"/>
              <a:t>Pośrednictwo polega na pozyskaniu ofert pracy zgodnych z oczekiwaniami, predyspozycjami i kwalifikacjami uczestnika projektu, a także możliwościami lokalnego rynku pracy, co daje szansę na uzyskanie zatrudnienia. </a:t>
            </a:r>
            <a:endParaRPr lang="pl-PL" dirty="0" smtClean="0"/>
          </a:p>
        </p:txBody>
      </p:sp>
    </p:spTree>
    <p:extLst>
      <p:ext uri="{BB962C8B-B14F-4D97-AF65-F5344CB8AC3E}">
        <p14:creationId xmlns:p14="http://schemas.microsoft.com/office/powerpoint/2010/main" val="25457292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25001" y="1175345"/>
            <a:ext cx="11462197" cy="5232202"/>
          </a:xfrm>
          <a:prstGeom prst="rect">
            <a:avLst/>
          </a:prstGeom>
        </p:spPr>
        <p:txBody>
          <a:bodyPr wrap="square">
            <a:spAutoFit/>
          </a:bodyPr>
          <a:lstStyle/>
          <a:p>
            <a:r>
              <a:rPr lang="pl-PL" sz="2400" b="1" dirty="0">
                <a:latin typeface="Arial" panose="020B0604020202020204" pitchFamily="34" charset="0"/>
                <a:ea typeface="Times New Roman" panose="02020603050405020304" pitchFamily="18" charset="0"/>
                <a:cs typeface="Arial" panose="020B0604020202020204" pitchFamily="34" charset="0"/>
              </a:rPr>
              <a:t>Wysokość stawek </a:t>
            </a:r>
            <a:r>
              <a:rPr lang="pl-PL" sz="2400" b="1" dirty="0" smtClean="0">
                <a:latin typeface="Arial" panose="020B0604020202020204" pitchFamily="34" charset="0"/>
                <a:ea typeface="Times New Roman" panose="02020603050405020304" pitchFamily="18" charset="0"/>
                <a:cs typeface="Arial" panose="020B0604020202020204" pitchFamily="34" charset="0"/>
              </a:rPr>
              <a:t>jednostkowych</a:t>
            </a:r>
          </a:p>
          <a:p>
            <a:endParaRPr lang="pl-PL" sz="1600" b="1" dirty="0">
              <a:latin typeface="Arial" panose="020B0604020202020204" pitchFamily="34" charset="0"/>
              <a:ea typeface="Times New Roman" panose="02020603050405020304" pitchFamily="18" charset="0"/>
              <a:cs typeface="Arial" panose="020B0604020202020204" pitchFamily="34" charset="0"/>
            </a:endParaRPr>
          </a:p>
          <a:p>
            <a:pPr algn="ctr"/>
            <a:r>
              <a:rPr lang="pl-PL" b="1" dirty="0">
                <a:latin typeface="Arial" panose="020B0604020202020204" pitchFamily="34" charset="0"/>
                <a:cs typeface="Arial" panose="020B0604020202020204" pitchFamily="34" charset="0"/>
              </a:rPr>
              <a:t>Stawka jednostkowa aktywizacji zawodowej osób młodych </a:t>
            </a:r>
            <a:r>
              <a:rPr lang="pl-PL" b="1" dirty="0" smtClean="0">
                <a:latin typeface="Arial" panose="020B0604020202020204" pitchFamily="34" charset="0"/>
                <a:cs typeface="Arial" panose="020B0604020202020204" pitchFamily="34" charset="0"/>
              </a:rPr>
              <a:t>niepracujących</a:t>
            </a:r>
          </a:p>
          <a:p>
            <a:pPr algn="ctr"/>
            <a:r>
              <a:rPr lang="pl-PL" sz="2800" b="1" dirty="0">
                <a:latin typeface="Arial" panose="020B0604020202020204" pitchFamily="34" charset="0"/>
                <a:cs typeface="Arial" panose="020B0604020202020204" pitchFamily="34" charset="0"/>
              </a:rPr>
              <a:t>12 280 zł / 11 490 </a:t>
            </a:r>
            <a:r>
              <a:rPr lang="pl-PL" sz="2800" b="1" dirty="0" smtClean="0">
                <a:latin typeface="Arial" panose="020B0604020202020204" pitchFamily="34" charset="0"/>
                <a:cs typeface="Arial" panose="020B0604020202020204" pitchFamily="34" charset="0"/>
              </a:rPr>
              <a:t>zł *</a:t>
            </a:r>
          </a:p>
          <a:p>
            <a:pPr marL="285750" indent="-285750">
              <a:buFont typeface="Arial" panose="020B0604020202020204" pitchFamily="34" charset="0"/>
              <a:buChar char="•"/>
            </a:pPr>
            <a:r>
              <a:rPr lang="pl-PL" sz="1400" dirty="0" smtClean="0">
                <a:latin typeface="Arial" panose="020B0604020202020204" pitchFamily="34" charset="0"/>
                <a:cs typeface="Arial" panose="020B0604020202020204" pitchFamily="34" charset="0"/>
              </a:rPr>
              <a:t>wartość </a:t>
            </a:r>
            <a:r>
              <a:rPr lang="pl-PL" sz="1400" dirty="0">
                <a:latin typeface="Arial" panose="020B0604020202020204" pitchFamily="34" charset="0"/>
                <a:cs typeface="Arial" panose="020B0604020202020204" pitchFamily="34" charset="0"/>
              </a:rPr>
              <a:t>stawki jednostkowej uzależniona jest od oświadczenia beneficjenta o prawnej możliwości odzyskania przez </a:t>
            </a:r>
            <a:r>
              <a:rPr lang="pl-PL" sz="1400" dirty="0" smtClean="0">
                <a:latin typeface="Arial" panose="020B0604020202020204" pitchFamily="34" charset="0"/>
                <a:cs typeface="Arial" panose="020B0604020202020204" pitchFamily="34" charset="0"/>
              </a:rPr>
              <a:t>niego podatku VAT</a:t>
            </a:r>
          </a:p>
          <a:p>
            <a:endParaRPr lang="pl-PL" b="1" dirty="0">
              <a:latin typeface="Arial" panose="020B0604020202020204" pitchFamily="34" charset="0"/>
              <a:cs typeface="Arial" panose="020B0604020202020204" pitchFamily="34" charset="0"/>
            </a:endParaRPr>
          </a:p>
          <a:p>
            <a:r>
              <a:rPr lang="pl-PL" dirty="0" smtClean="0">
                <a:latin typeface="Arial" panose="020B0604020202020204" pitchFamily="34" charset="0"/>
                <a:cs typeface="Arial" panose="020B0604020202020204" pitchFamily="34" charset="0"/>
              </a:rPr>
              <a:t>Beneficjent </a:t>
            </a:r>
            <a:r>
              <a:rPr lang="pl-PL" dirty="0">
                <a:latin typeface="Arial" panose="020B0604020202020204" pitchFamily="34" charset="0"/>
                <a:cs typeface="Arial" panose="020B0604020202020204" pitchFamily="34" charset="0"/>
              </a:rPr>
              <a:t>otrzymuje</a:t>
            </a:r>
            <a:endParaRPr lang="pl-PL" b="1" dirty="0">
              <a:latin typeface="Arial" panose="020B0604020202020204" pitchFamily="34" charset="0"/>
              <a:cs typeface="Arial" panose="020B0604020202020204" pitchFamily="34" charset="0"/>
            </a:endParaRPr>
          </a:p>
          <a:p>
            <a:pPr marL="342900" indent="-342900">
              <a:buFont typeface="+mj-lt"/>
              <a:buAutoNum type="alphaLcParenR"/>
            </a:pPr>
            <a:r>
              <a:rPr lang="pl-PL" b="1" dirty="0">
                <a:latin typeface="Arial" panose="020B0604020202020204" pitchFamily="34" charset="0"/>
                <a:cs typeface="Arial" panose="020B0604020202020204" pitchFamily="34" charset="0"/>
              </a:rPr>
              <a:t>80% </a:t>
            </a:r>
            <a:r>
              <a:rPr lang="pl-PL" dirty="0">
                <a:latin typeface="Arial" panose="020B0604020202020204" pitchFamily="34" charset="0"/>
                <a:cs typeface="Arial" panose="020B0604020202020204" pitchFamily="34" charset="0"/>
              </a:rPr>
              <a:t>stawki jednostkowej, tj. 9 824 zł / 9 192 </a:t>
            </a:r>
            <a:r>
              <a:rPr lang="pl-PL" dirty="0" smtClean="0">
                <a:latin typeface="Arial" panose="020B0604020202020204" pitchFamily="34" charset="0"/>
                <a:cs typeface="Arial" panose="020B0604020202020204" pitchFamily="34" charset="0"/>
              </a:rPr>
              <a:t>zł, </a:t>
            </a:r>
            <a:r>
              <a:rPr lang="pl-PL" dirty="0">
                <a:latin typeface="Arial" panose="020B0604020202020204" pitchFamily="34" charset="0"/>
                <a:cs typeface="Arial" panose="020B0604020202020204" pitchFamily="34" charset="0"/>
              </a:rPr>
              <a:t>za zrealizowanie </a:t>
            </a:r>
            <a:r>
              <a:rPr lang="pl-PL" dirty="0" smtClean="0">
                <a:latin typeface="Arial" panose="020B0604020202020204" pitchFamily="34" charset="0"/>
                <a:cs typeface="Arial" panose="020B0604020202020204" pitchFamily="34" charset="0"/>
              </a:rPr>
              <a:t>usług aktywizacji </a:t>
            </a:r>
            <a:r>
              <a:rPr lang="pl-PL" dirty="0">
                <a:latin typeface="Arial" panose="020B0604020202020204" pitchFamily="34" charset="0"/>
                <a:cs typeface="Arial" panose="020B0604020202020204" pitchFamily="34" charset="0"/>
              </a:rPr>
              <a:t>zawodowej zgodnych z zakresem i standardem </a:t>
            </a:r>
            <a:r>
              <a:rPr lang="pl-PL" dirty="0" smtClean="0">
                <a:latin typeface="Arial" panose="020B0604020202020204" pitchFamily="34" charset="0"/>
                <a:cs typeface="Arial" panose="020B0604020202020204" pitchFamily="34" charset="0"/>
              </a:rPr>
              <a:t>stawki jednostkowej</a:t>
            </a:r>
            <a:endParaRPr lang="pl-PL" dirty="0">
              <a:latin typeface="Arial" panose="020B0604020202020204" pitchFamily="34" charset="0"/>
              <a:cs typeface="Arial" panose="020B0604020202020204" pitchFamily="34" charset="0"/>
            </a:endParaRPr>
          </a:p>
          <a:p>
            <a:pPr marL="342900" indent="-342900">
              <a:buFont typeface="+mj-lt"/>
              <a:buAutoNum type="alphaLcParenR"/>
            </a:pPr>
            <a:r>
              <a:rPr lang="pl-PL" b="1" dirty="0" smtClean="0">
                <a:latin typeface="Arial" panose="020B0604020202020204" pitchFamily="34" charset="0"/>
                <a:cs typeface="Arial" panose="020B0604020202020204" pitchFamily="34" charset="0"/>
              </a:rPr>
              <a:t>10</a:t>
            </a:r>
            <a:r>
              <a:rPr lang="pl-PL" b="1" dirty="0">
                <a:latin typeface="Arial" panose="020B0604020202020204" pitchFamily="34" charset="0"/>
                <a:cs typeface="Arial" panose="020B0604020202020204" pitchFamily="34" charset="0"/>
              </a:rPr>
              <a:t>% </a:t>
            </a:r>
            <a:r>
              <a:rPr lang="pl-PL" dirty="0">
                <a:latin typeface="Arial" panose="020B0604020202020204" pitchFamily="34" charset="0"/>
                <a:cs typeface="Arial" panose="020B0604020202020204" pitchFamily="34" charset="0"/>
              </a:rPr>
              <a:t>stawki jednostkowej, tj. 1 228 zł / 1 149 </a:t>
            </a:r>
            <a:r>
              <a:rPr lang="pl-PL" dirty="0" smtClean="0">
                <a:latin typeface="Arial" panose="020B0604020202020204" pitchFamily="34" charset="0"/>
                <a:cs typeface="Arial" panose="020B0604020202020204" pitchFamily="34" charset="0"/>
              </a:rPr>
              <a:t>zł, </a:t>
            </a:r>
            <a:r>
              <a:rPr lang="pl-PL" dirty="0">
                <a:latin typeface="Arial" panose="020B0604020202020204" pitchFamily="34" charset="0"/>
                <a:cs typeface="Arial" panose="020B0604020202020204" pitchFamily="34" charset="0"/>
              </a:rPr>
              <a:t>za doprowadzenie </a:t>
            </a:r>
            <a:r>
              <a:rPr lang="pl-PL" dirty="0" smtClean="0">
                <a:latin typeface="Arial" panose="020B0604020202020204" pitchFamily="34" charset="0"/>
                <a:cs typeface="Arial" panose="020B0604020202020204" pitchFamily="34" charset="0"/>
              </a:rPr>
              <a:t>każdego uczestnika </a:t>
            </a:r>
            <a:r>
              <a:rPr lang="pl-PL" dirty="0">
                <a:latin typeface="Arial" panose="020B0604020202020204" pitchFamily="34" charset="0"/>
                <a:cs typeface="Arial" panose="020B0604020202020204" pitchFamily="34" charset="0"/>
              </a:rPr>
              <a:t>do zatrudnienia trwającego co najmniej 1 miesiąc i </a:t>
            </a:r>
            <a:r>
              <a:rPr lang="pl-PL" dirty="0" smtClean="0">
                <a:latin typeface="Arial" panose="020B0604020202020204" pitchFamily="34" charset="0"/>
                <a:cs typeface="Arial" panose="020B0604020202020204" pitchFamily="34" charset="0"/>
              </a:rPr>
              <a:t>spełniającego kryterium </a:t>
            </a:r>
            <a:r>
              <a:rPr lang="pl-PL" dirty="0">
                <a:latin typeface="Arial" panose="020B0604020202020204" pitchFamily="34" charset="0"/>
                <a:cs typeface="Arial" panose="020B0604020202020204" pitchFamily="34" charset="0"/>
              </a:rPr>
              <a:t>efektywności zatrudnieniowej, przy czym ta stawka </a:t>
            </a:r>
            <a:r>
              <a:rPr lang="pl-PL" dirty="0" smtClean="0">
                <a:latin typeface="Arial" panose="020B0604020202020204" pitchFamily="34" charset="0"/>
                <a:cs typeface="Arial" panose="020B0604020202020204" pitchFamily="34" charset="0"/>
              </a:rPr>
              <a:t>jednostkowa wypłacana </a:t>
            </a:r>
            <a:r>
              <a:rPr lang="pl-PL" dirty="0">
                <a:latin typeface="Arial" panose="020B0604020202020204" pitchFamily="34" charset="0"/>
                <a:cs typeface="Arial" panose="020B0604020202020204" pitchFamily="34" charset="0"/>
              </a:rPr>
              <a:t>jest jedynie w sytuacji, gdy beneficjent jest uprawniony </a:t>
            </a:r>
            <a:r>
              <a:rPr lang="pl-PL" dirty="0" smtClean="0">
                <a:latin typeface="Arial" panose="020B0604020202020204" pitchFamily="34" charset="0"/>
                <a:cs typeface="Arial" panose="020B0604020202020204" pitchFamily="34" charset="0"/>
              </a:rPr>
              <a:t>do </a:t>
            </a:r>
            <a:r>
              <a:rPr lang="pl-PL" dirty="0">
                <a:latin typeface="Arial" panose="020B0604020202020204" pitchFamily="34" charset="0"/>
                <a:cs typeface="Arial" panose="020B0604020202020204" pitchFamily="34" charset="0"/>
              </a:rPr>
              <a:t>otrzymania stawki jednostkowej, o której mowa w lit. a), a zatrudnienie </a:t>
            </a:r>
            <a:r>
              <a:rPr lang="pl-PL" dirty="0" smtClean="0">
                <a:latin typeface="Arial" panose="020B0604020202020204" pitchFamily="34" charset="0"/>
                <a:cs typeface="Arial" panose="020B0604020202020204" pitchFamily="34" charset="0"/>
              </a:rPr>
              <a:t>jest powiązane </a:t>
            </a:r>
            <a:r>
              <a:rPr lang="pl-PL" dirty="0">
                <a:latin typeface="Arial" panose="020B0604020202020204" pitchFamily="34" charset="0"/>
                <a:cs typeface="Arial" panose="020B0604020202020204" pitchFamily="34" charset="0"/>
              </a:rPr>
              <a:t>z obszarem, w jakim była prowadzona aktywizacja </a:t>
            </a:r>
            <a:r>
              <a:rPr lang="pl-PL" dirty="0" smtClean="0">
                <a:latin typeface="Arial" panose="020B0604020202020204" pitchFamily="34" charset="0"/>
                <a:cs typeface="Arial" panose="020B0604020202020204" pitchFamily="34" charset="0"/>
              </a:rPr>
              <a:t>uczestnika;</a:t>
            </a:r>
          </a:p>
          <a:p>
            <a:pPr marL="342900" indent="-342900">
              <a:buFont typeface="+mj-lt"/>
              <a:buAutoNum type="alphaLcParenR"/>
            </a:pPr>
            <a:r>
              <a:rPr lang="pl-PL" b="1" dirty="0" smtClean="0">
                <a:latin typeface="Arial" panose="020B0604020202020204" pitchFamily="34" charset="0"/>
                <a:cs typeface="Arial" panose="020B0604020202020204" pitchFamily="34" charset="0"/>
              </a:rPr>
              <a:t>10</a:t>
            </a:r>
            <a:r>
              <a:rPr lang="pl-PL" b="1" dirty="0">
                <a:latin typeface="Arial" panose="020B0604020202020204" pitchFamily="34" charset="0"/>
                <a:cs typeface="Arial" panose="020B0604020202020204" pitchFamily="34" charset="0"/>
              </a:rPr>
              <a:t>% </a:t>
            </a:r>
            <a:r>
              <a:rPr lang="pl-PL" dirty="0">
                <a:latin typeface="Arial" panose="020B0604020202020204" pitchFamily="34" charset="0"/>
                <a:cs typeface="Arial" panose="020B0604020202020204" pitchFamily="34" charset="0"/>
              </a:rPr>
              <a:t>stawki jednostkowej, tj.1 228 zł / 1 149 </a:t>
            </a:r>
            <a:r>
              <a:rPr lang="pl-PL" dirty="0" smtClean="0">
                <a:latin typeface="Arial" panose="020B0604020202020204" pitchFamily="34" charset="0"/>
                <a:cs typeface="Arial" panose="020B0604020202020204" pitchFamily="34" charset="0"/>
              </a:rPr>
              <a:t>zł, </a:t>
            </a:r>
            <a:r>
              <a:rPr lang="pl-PL" dirty="0">
                <a:latin typeface="Arial" panose="020B0604020202020204" pitchFamily="34" charset="0"/>
                <a:cs typeface="Arial" panose="020B0604020202020204" pitchFamily="34" charset="0"/>
              </a:rPr>
              <a:t>za utrzymanie przez </a:t>
            </a:r>
            <a:r>
              <a:rPr lang="pl-PL" dirty="0" smtClean="0">
                <a:latin typeface="Arial" panose="020B0604020202020204" pitchFamily="34" charset="0"/>
                <a:cs typeface="Arial" panose="020B0604020202020204" pitchFamily="34" charset="0"/>
              </a:rPr>
              <a:t>każdego uczestnika </a:t>
            </a:r>
            <a:r>
              <a:rPr lang="pl-PL" dirty="0">
                <a:latin typeface="Arial" panose="020B0604020202020204" pitchFamily="34" charset="0"/>
                <a:cs typeface="Arial" panose="020B0604020202020204" pitchFamily="34" charset="0"/>
              </a:rPr>
              <a:t>przez 3 miesiące </a:t>
            </a:r>
            <a:r>
              <a:rPr lang="pl-PL" dirty="0" smtClean="0">
                <a:latin typeface="Arial" panose="020B0604020202020204" pitchFamily="34" charset="0"/>
                <a:cs typeface="Arial" panose="020B0604020202020204" pitchFamily="34" charset="0"/>
              </a:rPr>
              <a:t>zatrudnienia</a:t>
            </a:r>
            <a:r>
              <a:rPr lang="pl-PL" dirty="0">
                <a:latin typeface="Arial" panose="020B0604020202020204" pitchFamily="34" charset="0"/>
                <a:cs typeface="Arial" panose="020B0604020202020204" pitchFamily="34" charset="0"/>
              </a:rPr>
              <a:t>, spełniającego </a:t>
            </a:r>
            <a:r>
              <a:rPr lang="pl-PL" dirty="0" smtClean="0">
                <a:latin typeface="Arial" panose="020B0604020202020204" pitchFamily="34" charset="0"/>
                <a:cs typeface="Arial" panose="020B0604020202020204" pitchFamily="34" charset="0"/>
              </a:rPr>
              <a:t>kryterium efektywności </a:t>
            </a:r>
            <a:r>
              <a:rPr lang="pl-PL" dirty="0">
                <a:latin typeface="Arial" panose="020B0604020202020204" pitchFamily="34" charset="0"/>
                <a:cs typeface="Arial" panose="020B0604020202020204" pitchFamily="34" charset="0"/>
              </a:rPr>
              <a:t>zatrudnieniowej, przy czym ta stawka jednostkowa </a:t>
            </a:r>
            <a:r>
              <a:rPr lang="pl-PL" dirty="0" smtClean="0">
                <a:latin typeface="Arial" panose="020B0604020202020204" pitchFamily="34" charset="0"/>
                <a:cs typeface="Arial" panose="020B0604020202020204" pitchFamily="34" charset="0"/>
              </a:rPr>
              <a:t>wypłacana jest </a:t>
            </a:r>
            <a:r>
              <a:rPr lang="pl-PL" dirty="0">
                <a:latin typeface="Arial" panose="020B0604020202020204" pitchFamily="34" charset="0"/>
                <a:cs typeface="Arial" panose="020B0604020202020204" pitchFamily="34" charset="0"/>
              </a:rPr>
              <a:t>jedynie w sytuacji, gdy beneficjent jest uprawniony do otrzymania </a:t>
            </a:r>
            <a:r>
              <a:rPr lang="pl-PL" dirty="0" smtClean="0">
                <a:latin typeface="Arial" panose="020B0604020202020204" pitchFamily="34" charset="0"/>
                <a:cs typeface="Arial" panose="020B0604020202020204" pitchFamily="34" charset="0"/>
              </a:rPr>
              <a:t>stawki jednostkowej</a:t>
            </a:r>
            <a:r>
              <a:rPr lang="pl-PL" dirty="0">
                <a:latin typeface="Arial" panose="020B0604020202020204" pitchFamily="34" charset="0"/>
                <a:cs typeface="Arial" panose="020B0604020202020204" pitchFamily="34" charset="0"/>
              </a:rPr>
              <a:t>, o której mowa w lit. a i b);</a:t>
            </a:r>
          </a:p>
        </p:txBody>
      </p:sp>
    </p:spTree>
    <p:extLst>
      <p:ext uri="{BB962C8B-B14F-4D97-AF65-F5344CB8AC3E}">
        <p14:creationId xmlns:p14="http://schemas.microsoft.com/office/powerpoint/2010/main" val="34034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315273" y="1130942"/>
            <a:ext cx="11462197" cy="5940088"/>
          </a:xfrm>
          <a:prstGeom prst="rect">
            <a:avLst/>
          </a:prstGeom>
        </p:spPr>
        <p:txBody>
          <a:bodyPr wrap="square">
            <a:spAutoFit/>
          </a:bodyPr>
          <a:lstStyle/>
          <a:p>
            <a:r>
              <a:rPr lang="pl-PL" sz="2400" b="1" dirty="0">
                <a:latin typeface="Arial" panose="020B0604020202020204" pitchFamily="34" charset="0"/>
                <a:ea typeface="Times New Roman" panose="02020603050405020304" pitchFamily="18" charset="0"/>
                <a:cs typeface="Arial" panose="020B0604020202020204" pitchFamily="34" charset="0"/>
              </a:rPr>
              <a:t>Wysokość stawek </a:t>
            </a:r>
            <a:r>
              <a:rPr lang="pl-PL" sz="2400" b="1" dirty="0" smtClean="0">
                <a:latin typeface="Arial" panose="020B0604020202020204" pitchFamily="34" charset="0"/>
                <a:ea typeface="Times New Roman" panose="02020603050405020304" pitchFamily="18" charset="0"/>
                <a:cs typeface="Arial" panose="020B0604020202020204" pitchFamily="34" charset="0"/>
              </a:rPr>
              <a:t>jednostkowych</a:t>
            </a:r>
          </a:p>
          <a:p>
            <a:endParaRPr lang="pl-PL" sz="1000" b="1" dirty="0">
              <a:latin typeface="Arial" panose="020B0604020202020204" pitchFamily="34" charset="0"/>
              <a:ea typeface="Times New Roman" panose="02020603050405020304" pitchFamily="18" charset="0"/>
              <a:cs typeface="Arial" panose="020B0604020202020204" pitchFamily="34" charset="0"/>
            </a:endParaRPr>
          </a:p>
          <a:p>
            <a:pPr marL="342900" indent="-342900">
              <a:buFont typeface="+mj-lt"/>
              <a:buAutoNum type="alphaLcParenR" startAt="4"/>
            </a:pPr>
            <a:r>
              <a:rPr lang="pl-PL" b="1" dirty="0">
                <a:latin typeface="Arial" panose="020B0604020202020204" pitchFamily="34" charset="0"/>
                <a:cs typeface="Arial" panose="020B0604020202020204" pitchFamily="34" charset="0"/>
              </a:rPr>
              <a:t>40% </a:t>
            </a:r>
            <a:r>
              <a:rPr lang="pl-PL" dirty="0">
                <a:latin typeface="Arial" panose="020B0604020202020204" pitchFamily="34" charset="0"/>
                <a:cs typeface="Arial" panose="020B0604020202020204" pitchFamily="34" charset="0"/>
              </a:rPr>
              <a:t>stawki jednostkowej, tj. 4 912 zł / 4 596 </a:t>
            </a:r>
            <a:r>
              <a:rPr lang="pl-PL" dirty="0" smtClean="0">
                <a:latin typeface="Arial" panose="020B0604020202020204" pitchFamily="34" charset="0"/>
                <a:cs typeface="Arial" panose="020B0604020202020204" pitchFamily="34" charset="0"/>
              </a:rPr>
              <a:t>zł, </a:t>
            </a:r>
            <a:r>
              <a:rPr lang="pl-PL" dirty="0">
                <a:latin typeface="Arial" panose="020B0604020202020204" pitchFamily="34" charset="0"/>
                <a:cs typeface="Arial" panose="020B0604020202020204" pitchFamily="34" charset="0"/>
              </a:rPr>
              <a:t>gdy uczestnik </a:t>
            </a:r>
            <a:r>
              <a:rPr lang="pl-PL" dirty="0" smtClean="0">
                <a:latin typeface="Arial" panose="020B0604020202020204" pitchFamily="34" charset="0"/>
                <a:cs typeface="Arial" panose="020B0604020202020204" pitchFamily="34" charset="0"/>
              </a:rPr>
              <a:t>przerwie udział </a:t>
            </a:r>
            <a:r>
              <a:rPr lang="pl-PL" dirty="0">
                <a:latin typeface="Arial" panose="020B0604020202020204" pitchFamily="34" charset="0"/>
                <a:cs typeface="Arial" panose="020B0604020202020204" pitchFamily="34" charset="0"/>
              </a:rPr>
              <a:t>w projekcie w związku z </a:t>
            </a:r>
            <a:r>
              <a:rPr lang="pl-PL" dirty="0" smtClean="0">
                <a:latin typeface="Arial" panose="020B0604020202020204" pitchFamily="34" charset="0"/>
                <a:cs typeface="Arial" panose="020B0604020202020204" pitchFamily="34" charset="0"/>
              </a:rPr>
              <a:t>podjęciem zatrudnienia spełniającego kryterium </a:t>
            </a:r>
            <a:r>
              <a:rPr lang="pl-PL" dirty="0">
                <a:latin typeface="Arial" panose="020B0604020202020204" pitchFamily="34" charset="0"/>
                <a:cs typeface="Arial" panose="020B0604020202020204" pitchFamily="34" charset="0"/>
              </a:rPr>
              <a:t>efektywności zatrudnieniowej i jednocześnie w ramach projektu </a:t>
            </a:r>
            <a:r>
              <a:rPr lang="pl-PL" dirty="0" smtClean="0">
                <a:latin typeface="Arial" panose="020B0604020202020204" pitchFamily="34" charset="0"/>
                <a:cs typeface="Arial" panose="020B0604020202020204" pitchFamily="34" charset="0"/>
              </a:rPr>
              <a:t>dla uczestnika </a:t>
            </a:r>
            <a:r>
              <a:rPr lang="pl-PL" dirty="0">
                <a:latin typeface="Arial" panose="020B0604020202020204" pitchFamily="34" charset="0"/>
                <a:cs typeface="Arial" panose="020B0604020202020204" pitchFamily="34" charset="0"/>
              </a:rPr>
              <a:t>opracowano IPD oraz w chwili podjęcia zatrudnienia uczestnik </a:t>
            </a:r>
            <a:r>
              <a:rPr lang="pl-PL" dirty="0" smtClean="0">
                <a:latin typeface="Arial" panose="020B0604020202020204" pitchFamily="34" charset="0"/>
                <a:cs typeface="Arial" panose="020B0604020202020204" pitchFamily="34" charset="0"/>
              </a:rPr>
              <a:t>brał udział </a:t>
            </a:r>
            <a:r>
              <a:rPr lang="pl-PL" dirty="0">
                <a:latin typeface="Arial" panose="020B0604020202020204" pitchFamily="34" charset="0"/>
                <a:cs typeface="Arial" panose="020B0604020202020204" pitchFamily="34" charset="0"/>
              </a:rPr>
              <a:t>przynajmniej w połowie przewidzianego wymiaru jednej </a:t>
            </a:r>
            <a:r>
              <a:rPr lang="pl-PL" dirty="0" smtClean="0">
                <a:latin typeface="Arial" panose="020B0604020202020204" pitchFamily="34" charset="0"/>
                <a:cs typeface="Arial" panose="020B0604020202020204" pitchFamily="34" charset="0"/>
              </a:rPr>
              <a:t>z obligatoryjnych </a:t>
            </a:r>
            <a:r>
              <a:rPr lang="pl-PL" dirty="0">
                <a:latin typeface="Arial" panose="020B0604020202020204" pitchFamily="34" charset="0"/>
                <a:cs typeface="Arial" panose="020B0604020202020204" pitchFamily="34" charset="0"/>
              </a:rPr>
              <a:t>form wsparcia, innej niż obligatoryjne poradnictwo </a:t>
            </a:r>
            <a:r>
              <a:rPr lang="pl-PL" dirty="0" smtClean="0">
                <a:latin typeface="Arial" panose="020B0604020202020204" pitchFamily="34" charset="0"/>
                <a:cs typeface="Arial" panose="020B0604020202020204" pitchFamily="34" charset="0"/>
              </a:rPr>
              <a:t>zawodowe. Stawka </a:t>
            </a:r>
            <a:r>
              <a:rPr lang="pl-PL" dirty="0">
                <a:latin typeface="Arial" panose="020B0604020202020204" pitchFamily="34" charset="0"/>
                <a:cs typeface="Arial" panose="020B0604020202020204" pitchFamily="34" charset="0"/>
              </a:rPr>
              <a:t>ta ma również zastosowanie w przypadku wystąpienia siły </a:t>
            </a:r>
            <a:r>
              <a:rPr lang="pl-PL" dirty="0" smtClean="0">
                <a:latin typeface="Arial" panose="020B0604020202020204" pitchFamily="34" charset="0"/>
                <a:cs typeface="Arial" panose="020B0604020202020204" pitchFamily="34" charset="0"/>
              </a:rPr>
              <a:t>wyższej, gdy </a:t>
            </a:r>
            <a:r>
              <a:rPr lang="pl-PL" dirty="0">
                <a:latin typeface="Arial" panose="020B0604020202020204" pitchFamily="34" charset="0"/>
                <a:cs typeface="Arial" panose="020B0604020202020204" pitchFamily="34" charset="0"/>
              </a:rPr>
              <a:t>jednocześnie zostały spełnione wymogi </a:t>
            </a:r>
            <a:r>
              <a:rPr lang="pl-PL" dirty="0" smtClean="0">
                <a:latin typeface="Arial" panose="020B0604020202020204" pitchFamily="34" charset="0"/>
                <a:cs typeface="Arial" panose="020B0604020202020204" pitchFamily="34" charset="0"/>
              </a:rPr>
              <a:t>kwalifikowalności </a:t>
            </a:r>
            <a:r>
              <a:rPr lang="pl-PL" dirty="0">
                <a:latin typeface="Arial" panose="020B0604020202020204" pitchFamily="34" charset="0"/>
                <a:cs typeface="Arial" panose="020B0604020202020204" pitchFamily="34" charset="0"/>
              </a:rPr>
              <a:t>stawki </a:t>
            </a:r>
            <a:r>
              <a:rPr lang="pl-PL" dirty="0" smtClean="0">
                <a:latin typeface="Arial" panose="020B0604020202020204" pitchFamily="34" charset="0"/>
                <a:cs typeface="Arial" panose="020B0604020202020204" pitchFamily="34" charset="0"/>
              </a:rPr>
              <a:t>tj. uczestnik </a:t>
            </a:r>
            <a:r>
              <a:rPr lang="pl-PL" dirty="0">
                <a:latin typeface="Arial" panose="020B0604020202020204" pitchFamily="34" charset="0"/>
                <a:cs typeface="Arial" panose="020B0604020202020204" pitchFamily="34" charset="0"/>
              </a:rPr>
              <a:t>wziął udział w przynajmniej jednej formie wsparcia wynikającej z </a:t>
            </a:r>
            <a:r>
              <a:rPr lang="pl-PL" dirty="0" smtClean="0">
                <a:latin typeface="Arial" panose="020B0604020202020204" pitchFamily="34" charset="0"/>
                <a:cs typeface="Arial" panose="020B0604020202020204" pitchFamily="34" charset="0"/>
              </a:rPr>
              <a:t>IPD i </a:t>
            </a:r>
            <a:r>
              <a:rPr lang="pl-PL" dirty="0">
                <a:latin typeface="Arial" panose="020B0604020202020204" pitchFamily="34" charset="0"/>
                <a:cs typeface="Arial" panose="020B0604020202020204" pitchFamily="34" charset="0"/>
              </a:rPr>
              <a:t>minimum połowie wymiaru drugiej obligatoryjnej formy wsparcia</a:t>
            </a:r>
            <a:r>
              <a:rPr lang="pl-PL" dirty="0" smtClean="0">
                <a:latin typeface="Arial" panose="020B0604020202020204" pitchFamily="34" charset="0"/>
                <a:cs typeface="Arial" panose="020B0604020202020204" pitchFamily="34" charset="0"/>
              </a:rPr>
              <a:t>.</a:t>
            </a:r>
          </a:p>
          <a:p>
            <a:pPr marL="342900" indent="-342900">
              <a:buFont typeface="+mj-lt"/>
              <a:buAutoNum type="alphaLcParenR" startAt="4"/>
            </a:pPr>
            <a:endParaRPr lang="pl-PL" dirty="0">
              <a:latin typeface="Arial" panose="020B0604020202020204" pitchFamily="34" charset="0"/>
              <a:cs typeface="Arial" panose="020B0604020202020204" pitchFamily="34" charset="0"/>
            </a:endParaRPr>
          </a:p>
          <a:p>
            <a:r>
              <a:rPr lang="pl-PL" sz="1700" dirty="0">
                <a:latin typeface="Arial" panose="020B0604020202020204" pitchFamily="34" charset="0"/>
                <a:cs typeface="Arial" panose="020B0604020202020204" pitchFamily="34" charset="0"/>
              </a:rPr>
              <a:t>Stawka jednostkowa nie będzie kwalifikowalna w ogóle, gdy:</a:t>
            </a:r>
          </a:p>
          <a:p>
            <a:pPr marL="285750" indent="-285750">
              <a:buFont typeface="Arial" panose="020B0604020202020204" pitchFamily="34" charset="0"/>
              <a:buChar char="•"/>
            </a:pPr>
            <a:r>
              <a:rPr lang="pl-PL" sz="1700" dirty="0" smtClean="0">
                <a:latin typeface="Arial" panose="020B0604020202020204" pitchFamily="34" charset="0"/>
                <a:cs typeface="Arial" panose="020B0604020202020204" pitchFamily="34" charset="0"/>
              </a:rPr>
              <a:t>uczestnik </a:t>
            </a:r>
            <a:r>
              <a:rPr lang="pl-PL" sz="1700" dirty="0">
                <a:latin typeface="Arial" panose="020B0604020202020204" pitchFamily="34" charset="0"/>
                <a:cs typeface="Arial" panose="020B0604020202020204" pitchFamily="34" charset="0"/>
              </a:rPr>
              <a:t>przerwie udział w projekcie w związku z podjęciem zatrudnienia, </a:t>
            </a:r>
            <a:r>
              <a:rPr lang="pl-PL" sz="1700" dirty="0" smtClean="0">
                <a:latin typeface="Arial" panose="020B0604020202020204" pitchFamily="34" charset="0"/>
                <a:cs typeface="Arial" panose="020B0604020202020204" pitchFamily="34" charset="0"/>
              </a:rPr>
              <a:t>a </a:t>
            </a:r>
            <a:r>
              <a:rPr lang="pl-PL" sz="1700" dirty="0">
                <a:latin typeface="Arial" panose="020B0604020202020204" pitchFamily="34" charset="0"/>
                <a:cs typeface="Arial" panose="020B0604020202020204" pitchFamily="34" charset="0"/>
              </a:rPr>
              <a:t>w ramach projektu opracowano dla niego jedynie IPD lub opracowano dla niego IPD oraz dodatkowo objęto go jedynie wsparciem w postaci poradnictwa zawodowego </a:t>
            </a:r>
          </a:p>
          <a:p>
            <a:pPr marL="342900" indent="-342900">
              <a:buFont typeface="Arial" panose="020B0604020202020204" pitchFamily="34" charset="0"/>
              <a:buChar char="•"/>
            </a:pPr>
            <a:r>
              <a:rPr lang="pl-PL" sz="1700" dirty="0" smtClean="0">
                <a:latin typeface="Arial" panose="020B0604020202020204" pitchFamily="34" charset="0"/>
                <a:cs typeface="Arial" panose="020B0604020202020204" pitchFamily="34" charset="0"/>
              </a:rPr>
              <a:t>uczestnik </a:t>
            </a:r>
            <a:r>
              <a:rPr lang="pl-PL" sz="1700" dirty="0">
                <a:latin typeface="Arial" panose="020B0604020202020204" pitchFamily="34" charset="0"/>
                <a:cs typeface="Arial" panose="020B0604020202020204" pitchFamily="34" charset="0"/>
              </a:rPr>
              <a:t>projektu przerwie udział w projekcie z innych powodów niż podjęcie zatrudnienia za wyjątkiem przypadku wystąpienia siły wyższej. </a:t>
            </a:r>
          </a:p>
          <a:p>
            <a:endParaRPr lang="pl-PL" sz="1700" dirty="0" smtClean="0">
              <a:latin typeface="Arial" panose="020B0604020202020204" pitchFamily="34" charset="0"/>
              <a:cs typeface="Arial" panose="020B0604020202020204" pitchFamily="34" charset="0"/>
            </a:endParaRPr>
          </a:p>
          <a:p>
            <a:r>
              <a:rPr lang="pl-PL" sz="1700" dirty="0" smtClean="0">
                <a:latin typeface="Arial" panose="020B0604020202020204" pitchFamily="34" charset="0"/>
                <a:cs typeface="Arial" panose="020B0604020202020204" pitchFamily="34" charset="0"/>
              </a:rPr>
              <a:t>W </a:t>
            </a:r>
            <a:r>
              <a:rPr lang="pl-PL" sz="1700" dirty="0">
                <a:latin typeface="Arial" panose="020B0604020202020204" pitchFamily="34" charset="0"/>
                <a:cs typeface="Arial" panose="020B0604020202020204" pitchFamily="34" charset="0"/>
              </a:rPr>
              <a:t>sytuacji braku kwalifikowalności stawki jednostkowej aktywizacji zawodowej osoby młodej niepracującej nie jest możliwe również kwalifikowanie stawki jednostkowej doprowadzenia do zatrudnienia osoby młodej niepracującej oraz stawki jednostkowej utrzymania zatrudnienia osoby młodej niepracującej.</a:t>
            </a:r>
          </a:p>
        </p:txBody>
      </p:sp>
    </p:spTree>
    <p:extLst>
      <p:ext uri="{BB962C8B-B14F-4D97-AF65-F5344CB8AC3E}">
        <p14:creationId xmlns:p14="http://schemas.microsoft.com/office/powerpoint/2010/main" val="9059496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315273" y="1130942"/>
            <a:ext cx="11462197" cy="5509200"/>
          </a:xfrm>
          <a:prstGeom prst="rect">
            <a:avLst/>
          </a:prstGeom>
        </p:spPr>
        <p:txBody>
          <a:bodyPr wrap="square">
            <a:spAutoFit/>
          </a:bodyPr>
          <a:lstStyle/>
          <a:p>
            <a:r>
              <a:rPr lang="pl-PL" sz="2400" b="1" dirty="0" smtClean="0">
                <a:latin typeface="Arial" panose="020B0604020202020204" pitchFamily="34" charset="0"/>
                <a:ea typeface="Times New Roman" panose="02020603050405020304" pitchFamily="18" charset="0"/>
                <a:cs typeface="Arial" panose="020B0604020202020204" pitchFamily="34" charset="0"/>
              </a:rPr>
              <a:t>Wniosek o dofinansowanie</a:t>
            </a:r>
          </a:p>
          <a:p>
            <a:endParaRPr lang="pl-PL" sz="2400" b="1" dirty="0">
              <a:latin typeface="Arial" panose="020B0604020202020204" pitchFamily="34" charset="0"/>
              <a:cs typeface="Arial" panose="020B0604020202020204" pitchFamily="34" charset="0"/>
            </a:endParaRPr>
          </a:p>
          <a:p>
            <a:r>
              <a:rPr lang="pl-PL" dirty="0"/>
              <a:t>Wnioskodawca wskazuje w szczegółowym budżecie projektu następujące stawki jednostkowe:</a:t>
            </a:r>
          </a:p>
          <a:p>
            <a:endParaRPr lang="pl-PL" sz="1700" dirty="0" smtClean="0">
              <a:latin typeface="Arial" panose="020B0604020202020204" pitchFamily="34" charset="0"/>
              <a:cs typeface="Arial" panose="020B0604020202020204" pitchFamily="34" charset="0"/>
            </a:endParaRPr>
          </a:p>
          <a:p>
            <a:pPr lvl="0"/>
            <a:r>
              <a:rPr lang="pl-PL" b="1" dirty="0" smtClean="0"/>
              <a:t>Stawka </a:t>
            </a:r>
            <a:r>
              <a:rPr lang="pl-PL" b="1" dirty="0"/>
              <a:t>jednostkowa aktywizacji zawodowej osoby młodej niepracującej </a:t>
            </a:r>
            <a:r>
              <a:rPr lang="pl-PL" b="1" dirty="0" smtClean="0"/>
              <a:t>= 9 824 / 9 192 </a:t>
            </a:r>
            <a:r>
              <a:rPr lang="pl-PL" b="1" dirty="0"/>
              <a:t>zł</a:t>
            </a:r>
            <a:r>
              <a:rPr lang="pl-PL" b="1" dirty="0" smtClean="0"/>
              <a:t>;</a:t>
            </a:r>
          </a:p>
          <a:p>
            <a:r>
              <a:rPr lang="pl-PL" b="1" dirty="0"/>
              <a:t>Stawka jednostkowa doprowadzenia do zatrudnienia osoby młodej niepracującej </a:t>
            </a:r>
            <a:r>
              <a:rPr lang="pl-PL" b="1" dirty="0" smtClean="0"/>
              <a:t>= </a:t>
            </a:r>
            <a:r>
              <a:rPr lang="pl-PL" b="1" dirty="0"/>
              <a:t>1 228 </a:t>
            </a:r>
            <a:r>
              <a:rPr lang="pl-PL" b="1" dirty="0" smtClean="0"/>
              <a:t>/ 1 149 zł;</a:t>
            </a:r>
          </a:p>
          <a:p>
            <a:r>
              <a:rPr lang="pl-PL" b="1" dirty="0"/>
              <a:t>Stawka jednostkowa utrzymania zatrudnienia osoby młodej niepracującej = 1 228 / 1 149 zł;</a:t>
            </a:r>
          </a:p>
          <a:p>
            <a:endParaRPr lang="pl-PL" dirty="0" smtClean="0"/>
          </a:p>
          <a:p>
            <a:r>
              <a:rPr lang="pl-PL" dirty="0" smtClean="0"/>
              <a:t>W </a:t>
            </a:r>
            <a:r>
              <a:rPr lang="pl-PL" dirty="0"/>
              <a:t>budżecie wniosku o dofinansowanie beneficjent odnosi ww. stawkę jednostkową do wszystkich osób planowanych do objęcia wsparciem w projekcie.</a:t>
            </a:r>
          </a:p>
          <a:p>
            <a:endParaRPr lang="pl-PL" b="1" u="sng" dirty="0" smtClean="0"/>
          </a:p>
          <a:p>
            <a:r>
              <a:rPr lang="pl-PL" b="1" dirty="0"/>
              <a:t>Stawka jednostkowa przerwanej aktywizacji zawodowej osoby młodej niepracującej </a:t>
            </a:r>
            <a:r>
              <a:rPr lang="pl-PL" b="1" dirty="0" smtClean="0"/>
              <a:t>= 4 912 / 4 596 zł</a:t>
            </a:r>
          </a:p>
          <a:p>
            <a:endParaRPr lang="pl-PL" dirty="0" smtClean="0"/>
          </a:p>
          <a:p>
            <a:r>
              <a:rPr lang="pl-PL" dirty="0" smtClean="0"/>
              <a:t>W </a:t>
            </a:r>
            <a:r>
              <a:rPr lang="pl-PL" dirty="0"/>
              <a:t>budżecie wniosku o dofinansowanie beneficjent musi uwzględnić ww. stawkę jednostkową, aby umożliwić jej ewentualne rozliczenie w sytuacji gdy uczestnik przerwie udział w projekcie. Jednakże, planując budżet wniosku o dofinansowanie beneficjent nie wskazuje wobec jakiej liczby osób zastosuje tę stawkę </a:t>
            </a:r>
            <a:r>
              <a:rPr lang="pl-PL" dirty="0" smtClean="0"/>
              <a:t>(przy tej </a:t>
            </a:r>
            <a:r>
              <a:rPr lang="pl-PL" dirty="0"/>
              <a:t>stawce </a:t>
            </a:r>
            <a:r>
              <a:rPr lang="pl-PL" dirty="0" smtClean="0"/>
              <a:t>wskazuje liczbę osób = 0).</a:t>
            </a:r>
            <a:endParaRPr lang="pl-PL" dirty="0"/>
          </a:p>
          <a:p>
            <a:endParaRPr lang="pl-PL" dirty="0"/>
          </a:p>
          <a:p>
            <a:endParaRPr lang="pl-PL" sz="1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79702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315273" y="1130942"/>
            <a:ext cx="11462197" cy="6355586"/>
          </a:xfrm>
          <a:prstGeom prst="rect">
            <a:avLst/>
          </a:prstGeom>
        </p:spPr>
        <p:txBody>
          <a:bodyPr wrap="square">
            <a:spAutoFit/>
          </a:bodyPr>
          <a:lstStyle/>
          <a:p>
            <a:r>
              <a:rPr lang="pl-PL" sz="2400" b="1" dirty="0" smtClean="0">
                <a:latin typeface="Arial" panose="020B0604020202020204" pitchFamily="34" charset="0"/>
                <a:ea typeface="Times New Roman" panose="02020603050405020304" pitchFamily="18" charset="0"/>
                <a:cs typeface="Arial" panose="020B0604020202020204" pitchFamily="34" charset="0"/>
              </a:rPr>
              <a:t>Wskaźniki, na podstawie </a:t>
            </a:r>
            <a:r>
              <a:rPr lang="pl-PL" sz="2400" b="1" dirty="0">
                <a:latin typeface="Arial" panose="020B0604020202020204" pitchFamily="34" charset="0"/>
                <a:ea typeface="Times New Roman" panose="02020603050405020304" pitchFamily="18" charset="0"/>
                <a:cs typeface="Arial" panose="020B0604020202020204" pitchFamily="34" charset="0"/>
              </a:rPr>
              <a:t>których następuje rozliczenie stawek jednostkowych </a:t>
            </a:r>
            <a:endParaRPr lang="pl-PL" sz="2400" b="1" dirty="0" smtClean="0">
              <a:latin typeface="Arial" panose="020B0604020202020204" pitchFamily="34" charset="0"/>
              <a:cs typeface="Arial" panose="020B0604020202020204" pitchFamily="34" charset="0"/>
            </a:endParaRPr>
          </a:p>
          <a:p>
            <a:endParaRPr lang="pl-PL" sz="1000" dirty="0" smtClean="0"/>
          </a:p>
          <a:p>
            <a:pPr lvl="0"/>
            <a:r>
              <a:rPr lang="pl-PL" sz="1700" dirty="0"/>
              <a:t>dla stawki jednostkowej aktywizacji zawodowej osoby młodej niepracującej (za zrealizowanie usług aktywizacji </a:t>
            </a:r>
            <a:r>
              <a:rPr lang="pl-PL" sz="1700" dirty="0" smtClean="0"/>
              <a:t>zawodowej): </a:t>
            </a:r>
            <a:endParaRPr lang="pl-PL" sz="1700" dirty="0"/>
          </a:p>
          <a:p>
            <a:r>
              <a:rPr lang="pl-PL" sz="1700" b="1" dirty="0"/>
              <a:t>liczba uczestników projektu, którzy skorzystali z kompleksowej aktywizacji zawodowej; </a:t>
            </a:r>
            <a:endParaRPr lang="pl-PL" sz="1700" dirty="0"/>
          </a:p>
          <a:p>
            <a:pPr lvl="0"/>
            <a:endParaRPr lang="pl-PL" sz="1700" dirty="0" smtClean="0"/>
          </a:p>
          <a:p>
            <a:pPr lvl="0"/>
            <a:r>
              <a:rPr lang="pl-PL" sz="1700" dirty="0" smtClean="0"/>
              <a:t>dla </a:t>
            </a:r>
            <a:r>
              <a:rPr lang="pl-PL" sz="1700" dirty="0"/>
              <a:t>stawki jednostkowej doprowadzenia do zatrudnienia osoby młodej niepracującej (za doprowadzenie każdego uczestnika, dla którego zostały zrealizowane usługi aktywizacji zawodowej, do zatrudnienia trwającego co najmniej 1 miesiąc, spełniającego kryterium efektywności zatrudnieniowej): </a:t>
            </a:r>
          </a:p>
          <a:p>
            <a:r>
              <a:rPr lang="pl-PL" sz="1700" b="1" dirty="0"/>
              <a:t>liczba uczestników projektu, którzy skorzystali z kompleksowej aktywizacji zawodowej doprowadzonych do zatrudnienia; </a:t>
            </a:r>
            <a:endParaRPr lang="pl-PL" sz="1700" dirty="0"/>
          </a:p>
          <a:p>
            <a:pPr lvl="0"/>
            <a:endParaRPr lang="pl-PL" sz="1700" dirty="0" smtClean="0"/>
          </a:p>
          <a:p>
            <a:pPr lvl="0"/>
            <a:r>
              <a:rPr lang="pl-PL" sz="1700" dirty="0" smtClean="0"/>
              <a:t>dla </a:t>
            </a:r>
            <a:r>
              <a:rPr lang="pl-PL" sz="1700" dirty="0"/>
              <a:t>stawki jednostkowej utrzymania zatrudnienia osoby młodej niepracującej (za utrzymanie przez każdego uczestnika 3 miesiące w zatrudnieniu spełniającym kryterium efektywności zatrudnieniowej): </a:t>
            </a:r>
          </a:p>
          <a:p>
            <a:r>
              <a:rPr lang="pl-PL" sz="1700" b="1" dirty="0"/>
              <a:t>liczba uczestników projektu, którzy skorzystali z kompleksowej aktywizacji zawodowej i utrzymali zatrudnienie przez 3 miesiące; </a:t>
            </a:r>
            <a:endParaRPr lang="pl-PL" sz="1700" dirty="0"/>
          </a:p>
          <a:p>
            <a:pPr lvl="0"/>
            <a:endParaRPr lang="pl-PL" sz="1700" dirty="0" smtClean="0"/>
          </a:p>
          <a:p>
            <a:pPr lvl="0"/>
            <a:r>
              <a:rPr lang="pl-PL" sz="1700" dirty="0" smtClean="0"/>
              <a:t>dla </a:t>
            </a:r>
            <a:r>
              <a:rPr lang="pl-PL" sz="1700" dirty="0"/>
              <a:t>stawki jednostkowej przerwanej aktywizacji zawodowej osoby młodej niepracującej (gdy uczestnik przerwie udział w projekcie w związku z podjęciem zatrudnienia spełniającego kryterium efektywności zatrudnieniowej i jednocześnie w ramach projektu dla uczestnika opracowano IPD oraz w chwili podjęcia zatrudnienia uczestnik brał udział przynajmniej w połowie jednej z dwóch obligatoryjnych form wsparcia przewidzianych w IPD, innej niż obligatoryjne poradnictwo zawodowe): </a:t>
            </a:r>
          </a:p>
          <a:p>
            <a:r>
              <a:rPr lang="pl-PL" sz="1700" b="1" dirty="0"/>
              <a:t>liczba uczestników projektu, którzy skorzystali z aktywizacji zawodowej i opuścili projekt w związku z podjęciem zatrudnienia.</a:t>
            </a:r>
            <a:endParaRPr lang="pl-PL" sz="1700" dirty="0"/>
          </a:p>
          <a:p>
            <a:endParaRPr lang="pl-PL" dirty="0"/>
          </a:p>
          <a:p>
            <a:endParaRPr lang="pl-PL" sz="17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51671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315273" y="1130942"/>
            <a:ext cx="11462197" cy="353943"/>
          </a:xfrm>
          <a:prstGeom prst="rect">
            <a:avLst/>
          </a:prstGeom>
        </p:spPr>
        <p:txBody>
          <a:bodyPr wrap="square">
            <a:spAutoFit/>
          </a:bodyPr>
          <a:lstStyle/>
          <a:p>
            <a:endParaRPr lang="pl-PL" sz="1700" dirty="0">
              <a:latin typeface="Arial" panose="020B0604020202020204" pitchFamily="34" charset="0"/>
              <a:cs typeface="Arial" panose="020B0604020202020204" pitchFamily="34" charset="0"/>
            </a:endParaRPr>
          </a:p>
        </p:txBody>
      </p:sp>
      <p:sp>
        <p:nvSpPr>
          <p:cNvPr id="2" name="Prostokąt 1"/>
          <p:cNvSpPr/>
          <p:nvPr/>
        </p:nvSpPr>
        <p:spPr>
          <a:xfrm>
            <a:off x="212499" y="1571361"/>
            <a:ext cx="11667744" cy="3170099"/>
          </a:xfrm>
          <a:prstGeom prst="rect">
            <a:avLst/>
          </a:prstGeom>
        </p:spPr>
        <p:txBody>
          <a:bodyPr wrap="square">
            <a:spAutoFit/>
          </a:bodyPr>
          <a:lstStyle/>
          <a:p>
            <a:r>
              <a:rPr lang="pl-PL" sz="2000" dirty="0" smtClean="0"/>
              <a:t>Dokumentami </a:t>
            </a:r>
            <a:r>
              <a:rPr lang="pl-PL" sz="2000" dirty="0"/>
              <a:t>potwierdzającymi wykonanie stawek jednostkowych i służącymi do ich rozliczenia są Indywidualny Plan Działania (IPD) podpisany przez doradcę zawodowego oraz uczestnika projektu, przygotowany zgodnie ze standardem </a:t>
            </a:r>
            <a:r>
              <a:rPr lang="pl-PL" sz="2000" dirty="0" smtClean="0"/>
              <a:t>oraz </a:t>
            </a:r>
            <a:r>
              <a:rPr lang="pl-PL" sz="2000" dirty="0"/>
              <a:t>dodatkowe dokumenty potwierdzające realizację form wsparcia </a:t>
            </a:r>
            <a:r>
              <a:rPr lang="pl-PL" sz="2000" dirty="0" smtClean="0"/>
              <a:t>uczestnikowi.</a:t>
            </a:r>
          </a:p>
          <a:p>
            <a:endParaRPr lang="pl-PL" sz="2000" dirty="0"/>
          </a:p>
          <a:p>
            <a:r>
              <a:rPr lang="pl-PL" sz="2000" dirty="0" smtClean="0"/>
              <a:t>W zał. 5 do Regulaminu konkursu w sposób szczegółowy opisano, jakie dokumenty musi B</a:t>
            </a:r>
            <a:r>
              <a:rPr lang="pl-PL" sz="2000" dirty="0"/>
              <a:t>eneficjent </a:t>
            </a:r>
          </a:p>
          <a:p>
            <a:r>
              <a:rPr lang="pl-PL" sz="2000" dirty="0" smtClean="0"/>
              <a:t>zgromadzić celem rozliczenia poszczególnych stawek oraz jakie dokumenty należy zgromadzić  celem potwierdzenia, że dana forma wsparcia jest została udzielona zgodnie ze standardem jakości usługi …..</a:t>
            </a:r>
          </a:p>
          <a:p>
            <a:endParaRPr lang="pl-PL" sz="2000" dirty="0" smtClean="0"/>
          </a:p>
          <a:p>
            <a:r>
              <a:rPr lang="pl-PL" sz="2000" dirty="0" smtClean="0"/>
              <a:t>Jest to zamknięty </a:t>
            </a:r>
            <a:r>
              <a:rPr lang="pl-PL" sz="2000" dirty="0"/>
              <a:t>katalog </a:t>
            </a:r>
            <a:r>
              <a:rPr lang="pl-PL" sz="2000" dirty="0" smtClean="0"/>
              <a:t>dokumentów.</a:t>
            </a:r>
            <a:r>
              <a:rPr lang="pl-PL" sz="2000" b="1" dirty="0" smtClean="0"/>
              <a:t> </a:t>
            </a:r>
            <a:endParaRPr lang="pl-PL" sz="2000" dirty="0"/>
          </a:p>
        </p:txBody>
      </p:sp>
      <p:sp>
        <p:nvSpPr>
          <p:cNvPr id="15" name="Rectangle 7"/>
          <p:cNvSpPr>
            <a:spLocks noChangeArrowheads="1"/>
          </p:cNvSpPr>
          <p:nvPr/>
        </p:nvSpPr>
        <p:spPr bwMode="auto">
          <a:xfrm>
            <a:off x="-578358" y="2292661"/>
            <a:ext cx="1965028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smtClean="0">
                <a:ln>
                  <a:noFill/>
                </a:ln>
                <a:solidFill>
                  <a:schemeClr val="tx1"/>
                </a:solidFill>
                <a:effectLst/>
                <a:latin typeface="Arial" panose="020B0604020202020204" pitchFamily="34" charset="0"/>
              </a:rPr>
              <a:t/>
            </a:r>
            <a:br>
              <a:rPr kumimoji="0" lang="pl-PL" altLang="pl-PL" sz="1800" b="0" i="0" u="none" strike="noStrike" cap="none" normalizeH="0" baseline="0" smtClean="0">
                <a:ln>
                  <a:noFill/>
                </a:ln>
                <a:solidFill>
                  <a:schemeClr val="tx1"/>
                </a:solidFill>
                <a:effectLst/>
                <a:latin typeface="Arial" panose="020B0604020202020204" pitchFamily="34" charset="0"/>
              </a:rPr>
            </a:br>
            <a:endParaRPr kumimoji="0" lang="pl-PL" altLang="pl-PL"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266193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315273" y="1130942"/>
            <a:ext cx="11462197" cy="353943"/>
          </a:xfrm>
          <a:prstGeom prst="rect">
            <a:avLst/>
          </a:prstGeom>
        </p:spPr>
        <p:txBody>
          <a:bodyPr wrap="square">
            <a:spAutoFit/>
          </a:bodyPr>
          <a:lstStyle/>
          <a:p>
            <a:endParaRPr lang="pl-PL" sz="1700" dirty="0">
              <a:latin typeface="Arial" panose="020B0604020202020204" pitchFamily="34" charset="0"/>
              <a:cs typeface="Arial" panose="020B0604020202020204" pitchFamily="34" charset="0"/>
            </a:endParaRPr>
          </a:p>
        </p:txBody>
      </p:sp>
      <p:sp>
        <p:nvSpPr>
          <p:cNvPr id="2" name="Prostokąt 1"/>
          <p:cNvSpPr/>
          <p:nvPr/>
        </p:nvSpPr>
        <p:spPr>
          <a:xfrm>
            <a:off x="0" y="3235061"/>
            <a:ext cx="11667744" cy="707886"/>
          </a:xfrm>
          <a:prstGeom prst="rect">
            <a:avLst/>
          </a:prstGeom>
        </p:spPr>
        <p:txBody>
          <a:bodyPr wrap="square">
            <a:spAutoFit/>
          </a:bodyPr>
          <a:lstStyle/>
          <a:p>
            <a:pPr algn="ctr"/>
            <a:r>
              <a:rPr lang="pl-PL" sz="4000" b="1" dirty="0" smtClean="0"/>
              <a:t>Dziękuję za uwagę</a:t>
            </a:r>
            <a:endParaRPr lang="pl-PL" sz="4000" b="1" dirty="0"/>
          </a:p>
        </p:txBody>
      </p:sp>
      <p:sp>
        <p:nvSpPr>
          <p:cNvPr id="15" name="Rectangle 7"/>
          <p:cNvSpPr>
            <a:spLocks noChangeArrowheads="1"/>
          </p:cNvSpPr>
          <p:nvPr/>
        </p:nvSpPr>
        <p:spPr bwMode="auto">
          <a:xfrm>
            <a:off x="-578358" y="2292661"/>
            <a:ext cx="1965028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l-PL" altLang="pl-PL" sz="1800" b="0" i="0" u="none" strike="noStrike" cap="none" normalizeH="0" baseline="0" smtClean="0">
                <a:ln>
                  <a:noFill/>
                </a:ln>
                <a:solidFill>
                  <a:schemeClr val="tx1"/>
                </a:solidFill>
                <a:effectLst/>
                <a:latin typeface="Arial" panose="020B0604020202020204" pitchFamily="34" charset="0"/>
              </a:rPr>
              <a:t/>
            </a:r>
            <a:br>
              <a:rPr kumimoji="0" lang="pl-PL" altLang="pl-PL" sz="1800" b="0" i="0" u="none" strike="noStrike" cap="none" normalizeH="0" baseline="0" smtClean="0">
                <a:ln>
                  <a:noFill/>
                </a:ln>
                <a:solidFill>
                  <a:schemeClr val="tx1"/>
                </a:solidFill>
                <a:effectLst/>
                <a:latin typeface="Arial" panose="020B0604020202020204" pitchFamily="34" charset="0"/>
              </a:rPr>
            </a:br>
            <a:endParaRPr kumimoji="0" lang="pl-PL" altLang="pl-PL"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405293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21176" y="1277956"/>
            <a:ext cx="9246824" cy="2544897"/>
          </a:xfrm>
        </p:spPr>
        <p:txBody>
          <a:bodyPr>
            <a:noAutofit/>
          </a:bodyPr>
          <a:lstStyle/>
          <a:p>
            <a:r>
              <a:rPr lang="pl-PL" sz="3600" b="1" dirty="0" smtClean="0">
                <a:latin typeface="+mn-lt"/>
              </a:rPr>
              <a:t/>
            </a:r>
            <a:br>
              <a:rPr lang="pl-PL" sz="3600" b="1" dirty="0" smtClean="0">
                <a:latin typeface="+mn-lt"/>
              </a:rPr>
            </a:br>
            <a:endParaRPr lang="pl-PL" sz="3200" b="1" dirty="0">
              <a:latin typeface="+mn-lt"/>
            </a:endParaRPr>
          </a:p>
        </p:txBody>
      </p:sp>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515154" y="2550404"/>
            <a:ext cx="11462197" cy="2391424"/>
          </a:xfrm>
          <a:prstGeom prst="rect">
            <a:avLst/>
          </a:prstGeom>
        </p:spPr>
        <p:txBody>
          <a:bodyPr wrap="square">
            <a:spAutoFit/>
          </a:bodyPr>
          <a:lstStyle/>
          <a:p>
            <a:pPr lvl="0" algn="ctr">
              <a:lnSpc>
                <a:spcPct val="115000"/>
              </a:lnSpc>
              <a:spcAft>
                <a:spcPts val="0"/>
              </a:spcAft>
            </a:pPr>
            <a:r>
              <a:rPr lang="pl-PL" sz="2400" b="1" dirty="0">
                <a:latin typeface="Arial" panose="020B0604020202020204" pitchFamily="34" charset="0"/>
                <a:ea typeface="Times New Roman" panose="02020603050405020304" pitchFamily="18" charset="0"/>
                <a:cs typeface="Arial" panose="020B0604020202020204" pitchFamily="34" charset="0"/>
              </a:rPr>
              <a:t>STAWKI JEDNOSTKOWE </a:t>
            </a:r>
            <a:endParaRPr lang="pl-PL" sz="2400" b="1" dirty="0" smtClean="0">
              <a:latin typeface="Arial" panose="020B0604020202020204" pitchFamily="34" charset="0"/>
              <a:ea typeface="Times New Roman" panose="02020603050405020304" pitchFamily="18" charset="0"/>
              <a:cs typeface="Arial" panose="020B0604020202020204" pitchFamily="34" charset="0"/>
            </a:endParaRPr>
          </a:p>
          <a:p>
            <a:pPr lvl="0" algn="ctr">
              <a:lnSpc>
                <a:spcPct val="115000"/>
              </a:lnSpc>
              <a:spcAft>
                <a:spcPts val="0"/>
              </a:spcAft>
            </a:pPr>
            <a:endParaRPr lang="pl-PL" sz="2400" b="1" dirty="0">
              <a:latin typeface="Arial" panose="020B0604020202020204" pitchFamily="34" charset="0"/>
              <a:ea typeface="Times New Roman" panose="02020603050405020304" pitchFamily="18" charset="0"/>
              <a:cs typeface="Arial" panose="020B0604020202020204" pitchFamily="34" charset="0"/>
            </a:endParaRPr>
          </a:p>
          <a:p>
            <a:pPr lvl="0" algn="ctr">
              <a:lnSpc>
                <a:spcPct val="115000"/>
              </a:lnSpc>
              <a:spcAft>
                <a:spcPts val="0"/>
              </a:spcAft>
            </a:pPr>
            <a:endParaRPr lang="pl-PL" sz="2400" b="1" dirty="0" smtClean="0">
              <a:latin typeface="Arial" panose="020B0604020202020204" pitchFamily="34" charset="0"/>
              <a:ea typeface="Times New Roman" panose="02020603050405020304" pitchFamily="18" charset="0"/>
              <a:cs typeface="Arial" panose="020B0604020202020204" pitchFamily="34" charset="0"/>
            </a:endParaRPr>
          </a:p>
          <a:p>
            <a:pPr lvl="0" algn="ctr">
              <a:lnSpc>
                <a:spcPct val="115000"/>
              </a:lnSpc>
              <a:spcAft>
                <a:spcPts val="0"/>
              </a:spcAft>
            </a:pPr>
            <a:r>
              <a:rPr lang="pl-PL" sz="2000" b="1" dirty="0" smtClean="0">
                <a:latin typeface="Arial" panose="020B0604020202020204" pitchFamily="34" charset="0"/>
                <a:ea typeface="Times New Roman" panose="02020603050405020304" pitchFamily="18" charset="0"/>
                <a:cs typeface="Arial" panose="020B0604020202020204" pitchFamily="34" charset="0"/>
              </a:rPr>
              <a:t>na podstawie zał. 5 do Regulaminu konkursu</a:t>
            </a:r>
            <a:endParaRPr lang="pl-PL" sz="2400" b="1" dirty="0">
              <a:latin typeface="Arial" panose="020B0604020202020204" pitchFamily="34" charset="0"/>
              <a:ea typeface="Times New Roman" panose="02020603050405020304" pitchFamily="18" charset="0"/>
              <a:cs typeface="Arial" panose="020B0604020202020204" pitchFamily="34" charset="0"/>
            </a:endParaRPr>
          </a:p>
          <a:p>
            <a:pPr lvl="0" algn="ctr">
              <a:lnSpc>
                <a:spcPct val="115000"/>
              </a:lnSpc>
              <a:spcAft>
                <a:spcPts val="0"/>
              </a:spcAft>
            </a:pPr>
            <a:endParaRPr lang="pl-PL"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endParaRPr>
          </a:p>
          <a:p>
            <a:pPr lvl="0">
              <a:spcAft>
                <a:spcPts val="0"/>
              </a:spcAft>
            </a:pPr>
            <a:endParaRPr lang="pl-PL"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92791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21176" y="1277956"/>
            <a:ext cx="9246824" cy="2544897"/>
          </a:xfrm>
        </p:spPr>
        <p:txBody>
          <a:bodyPr>
            <a:noAutofit/>
          </a:bodyPr>
          <a:lstStyle/>
          <a:p>
            <a:r>
              <a:rPr lang="pl-PL" sz="3600" b="1" dirty="0" smtClean="0">
                <a:latin typeface="+mn-lt"/>
              </a:rPr>
              <a:t/>
            </a:r>
            <a:br>
              <a:rPr lang="pl-PL" sz="3600" b="1" dirty="0" smtClean="0">
                <a:latin typeface="+mn-lt"/>
              </a:rPr>
            </a:br>
            <a:endParaRPr lang="pl-PL" sz="3200" b="1" dirty="0">
              <a:latin typeface="+mn-lt"/>
            </a:endParaRPr>
          </a:p>
        </p:txBody>
      </p:sp>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50759" y="1277956"/>
            <a:ext cx="11462197" cy="5620000"/>
          </a:xfrm>
          <a:prstGeom prst="rect">
            <a:avLst/>
          </a:prstGeom>
        </p:spPr>
        <p:txBody>
          <a:bodyPr wrap="square">
            <a:spAutoFit/>
          </a:bodyPr>
          <a:lstStyle/>
          <a:p>
            <a:r>
              <a:rPr lang="pl-PL" sz="2800" b="1" u="sng" dirty="0"/>
              <a:t>Stawka jednostkowa</a:t>
            </a:r>
            <a:r>
              <a:rPr lang="pl-PL" sz="2800" b="1" dirty="0"/>
              <a:t> stanowi zryczałtowaną zapłatę za osiągnięcie przez beneficjenta uzgodnionych w umowie o dofinansowanie produktów i rezultatów.</a:t>
            </a:r>
            <a:endParaRPr lang="pl-PL" sz="2800" dirty="0"/>
          </a:p>
          <a:p>
            <a:pPr lvl="0"/>
            <a:endParaRPr lang="pl-PL" dirty="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pl-PL" sz="2400" dirty="0" smtClean="0">
                <a:latin typeface="Arial" panose="020B0604020202020204" pitchFamily="34" charset="0"/>
                <a:cs typeface="Arial" panose="020B0604020202020204" pitchFamily="34" charset="0"/>
              </a:rPr>
              <a:t>odciążenie </a:t>
            </a:r>
            <a:r>
              <a:rPr lang="pl-PL" sz="2400" dirty="0">
                <a:latin typeface="Arial" panose="020B0604020202020204" pitchFamily="34" charset="0"/>
                <a:cs typeface="Arial" panose="020B0604020202020204" pitchFamily="34" charset="0"/>
              </a:rPr>
              <a:t>administracyjne dla beneficjentów oraz instytucji wdrażających </a:t>
            </a:r>
            <a:endParaRPr lang="pl-PL" sz="2400" dirty="0" smtClean="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pl-PL" sz="2400" dirty="0" smtClean="0">
                <a:latin typeface="Arial" panose="020B0604020202020204" pitchFamily="34" charset="0"/>
                <a:cs typeface="Arial" panose="020B0604020202020204" pitchFamily="34" charset="0"/>
              </a:rPr>
              <a:t>skupienie się na </a:t>
            </a:r>
            <a:r>
              <a:rPr lang="pl-PL" sz="2400" dirty="0">
                <a:latin typeface="Arial" panose="020B0604020202020204" pitchFamily="34" charset="0"/>
                <a:cs typeface="Arial" panose="020B0604020202020204" pitchFamily="34" charset="0"/>
              </a:rPr>
              <a:t>osiąganiu rezultatów </a:t>
            </a:r>
            <a:endParaRPr lang="pl-PL" sz="2400" dirty="0" smtClean="0">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pl-PL" sz="2400" dirty="0" smtClean="0">
                <a:latin typeface="Arial" panose="020B0604020202020204" pitchFamily="34" charset="0"/>
                <a:cs typeface="Arial" panose="020B0604020202020204" pitchFamily="34" charset="0"/>
              </a:rPr>
              <a:t>ograniczenie możliwości wystąpienia nieprawidłowości</a:t>
            </a:r>
          </a:p>
          <a:p>
            <a:pPr lvl="0"/>
            <a:endParaRPr lang="pl-PL" sz="1600" dirty="0">
              <a:latin typeface="Arial" panose="020B0604020202020204" pitchFamily="34" charset="0"/>
              <a:cs typeface="Arial" panose="020B0604020202020204" pitchFamily="34" charset="0"/>
            </a:endParaRPr>
          </a:p>
          <a:p>
            <a:r>
              <a:rPr lang="pl-PL" sz="1600" dirty="0">
                <a:latin typeface="Arial" panose="020B0604020202020204" pitchFamily="34" charset="0"/>
                <a:cs typeface="Arial" panose="020B0604020202020204" pitchFamily="34" charset="0"/>
              </a:rPr>
              <a:t>Wydatki rozliczane w formie stawek jednostkowych są traktowane jako wydatki poniesione. Beneficjent nie ma obowiązku gromadzenia ani opisywania dokumentów </a:t>
            </a:r>
            <a:r>
              <a:rPr lang="pl-PL" sz="1600" u="sng" dirty="0">
                <a:latin typeface="Arial" panose="020B0604020202020204" pitchFamily="34" charset="0"/>
                <a:cs typeface="Arial" panose="020B0604020202020204" pitchFamily="34" charset="0"/>
              </a:rPr>
              <a:t>księgowych</a:t>
            </a:r>
            <a:r>
              <a:rPr lang="pl-PL" sz="1600" dirty="0">
                <a:latin typeface="Arial" panose="020B0604020202020204" pitchFamily="34" charset="0"/>
                <a:cs typeface="Arial" panose="020B0604020202020204" pitchFamily="34" charset="0"/>
              </a:rPr>
              <a:t> w ramach projektu na potwierdzenie poniesienia wydatków, które zostały wykazane jako wydatki objęte stawkami jednostkowymi. </a:t>
            </a:r>
            <a:endParaRPr lang="pl-PL" sz="1600" dirty="0" smtClean="0">
              <a:latin typeface="Arial" panose="020B0604020202020204" pitchFamily="34" charset="0"/>
              <a:cs typeface="Arial" panose="020B0604020202020204" pitchFamily="34" charset="0"/>
            </a:endParaRPr>
          </a:p>
          <a:p>
            <a:endParaRPr lang="pl-PL" sz="1600" dirty="0">
              <a:latin typeface="Arial" panose="020B0604020202020204" pitchFamily="34" charset="0"/>
              <a:cs typeface="Arial" panose="020B0604020202020204" pitchFamily="34" charset="0"/>
            </a:endParaRPr>
          </a:p>
          <a:p>
            <a:r>
              <a:rPr lang="pl-PL" sz="1600" dirty="0" smtClean="0">
                <a:latin typeface="Arial" panose="020B0604020202020204" pitchFamily="34" charset="0"/>
                <a:cs typeface="Arial" panose="020B0604020202020204" pitchFamily="34" charset="0"/>
              </a:rPr>
              <a:t>Jest </a:t>
            </a:r>
            <a:r>
              <a:rPr lang="pl-PL" sz="1600" dirty="0">
                <a:latin typeface="Arial" panose="020B0604020202020204" pitchFamily="34" charset="0"/>
                <a:cs typeface="Arial" panose="020B0604020202020204" pitchFamily="34" charset="0"/>
              </a:rPr>
              <a:t>jednak zobowiązany do dokumentowania realizowanych form wsparcia zgodnie z </a:t>
            </a:r>
            <a:r>
              <a:rPr lang="pl-PL" sz="1600" dirty="0" smtClean="0">
                <a:latin typeface="Arial" panose="020B0604020202020204" pitchFamily="34" charset="0"/>
                <a:cs typeface="Arial" panose="020B0604020202020204" pitchFamily="34" charset="0"/>
              </a:rPr>
              <a:t>wymogami.</a:t>
            </a:r>
            <a:endParaRPr lang="pl-PL" sz="1600" dirty="0">
              <a:latin typeface="Arial" panose="020B0604020202020204" pitchFamily="34" charset="0"/>
              <a:cs typeface="Arial" panose="020B0604020202020204" pitchFamily="34" charset="0"/>
            </a:endParaRPr>
          </a:p>
          <a:p>
            <a:pPr lvl="0"/>
            <a:endParaRPr lang="pl-PL" dirty="0">
              <a:latin typeface="Arial" panose="020B0604020202020204" pitchFamily="34" charset="0"/>
              <a:cs typeface="Arial" panose="020B0604020202020204" pitchFamily="34" charset="0"/>
            </a:endParaRPr>
          </a:p>
          <a:p>
            <a:pPr lvl="0" algn="ctr">
              <a:lnSpc>
                <a:spcPct val="115000"/>
              </a:lnSpc>
              <a:spcAft>
                <a:spcPts val="0"/>
              </a:spcAft>
            </a:pPr>
            <a:endParaRPr lang="pl-PL" sz="2400" b="1" dirty="0">
              <a:latin typeface="Arial" panose="020B0604020202020204" pitchFamily="34" charset="0"/>
              <a:ea typeface="Times New Roman" panose="02020603050405020304" pitchFamily="18" charset="0"/>
              <a:cs typeface="Arial" panose="020B0604020202020204" pitchFamily="34" charset="0"/>
            </a:endParaRPr>
          </a:p>
          <a:p>
            <a:pPr lvl="0" algn="ctr">
              <a:lnSpc>
                <a:spcPct val="115000"/>
              </a:lnSpc>
              <a:spcAft>
                <a:spcPts val="0"/>
              </a:spcAft>
            </a:pPr>
            <a:endParaRPr lang="pl-PL" sz="2400" b="1" dirty="0" smtClean="0">
              <a:solidFill>
                <a:srgbClr val="FF0000"/>
              </a:solidFill>
              <a:latin typeface="Arial" panose="020B0604020202020204" pitchFamily="34" charset="0"/>
              <a:ea typeface="Times New Roman" panose="02020603050405020304" pitchFamily="18" charset="0"/>
              <a:cs typeface="Arial" panose="020B0604020202020204" pitchFamily="34" charset="0"/>
            </a:endParaRPr>
          </a:p>
          <a:p>
            <a:pPr lvl="0">
              <a:spcAft>
                <a:spcPts val="0"/>
              </a:spcAft>
            </a:pPr>
            <a:endParaRPr lang="pl-PL"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40261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21176" y="1277956"/>
            <a:ext cx="9246824" cy="2544897"/>
          </a:xfrm>
        </p:spPr>
        <p:txBody>
          <a:bodyPr>
            <a:noAutofit/>
          </a:bodyPr>
          <a:lstStyle/>
          <a:p>
            <a:r>
              <a:rPr lang="pl-PL" sz="3600" b="1" dirty="0" smtClean="0">
                <a:latin typeface="+mn-lt"/>
              </a:rPr>
              <a:t/>
            </a:r>
            <a:br>
              <a:rPr lang="pl-PL" sz="3600" b="1" dirty="0" smtClean="0">
                <a:latin typeface="+mn-lt"/>
              </a:rPr>
            </a:br>
            <a:endParaRPr lang="pl-PL" sz="3200" b="1" dirty="0">
              <a:latin typeface="+mn-lt"/>
            </a:endParaRPr>
          </a:p>
        </p:txBody>
      </p:sp>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25001" y="1595320"/>
            <a:ext cx="11462197" cy="4154984"/>
          </a:xfrm>
          <a:prstGeom prst="rect">
            <a:avLst/>
          </a:prstGeom>
        </p:spPr>
        <p:txBody>
          <a:bodyPr wrap="square">
            <a:spAutoFit/>
          </a:bodyPr>
          <a:lstStyle/>
          <a:p>
            <a:r>
              <a:rPr lang="pl-PL" sz="24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Uwaga!</a:t>
            </a:r>
          </a:p>
          <a:p>
            <a:pPr algn="just"/>
            <a:endParaRPr lang="pl-PL" sz="2400" dirty="0" smtClean="0">
              <a:latin typeface="Arial" panose="020B0604020202020204" pitchFamily="34" charset="0"/>
              <a:cs typeface="Arial" panose="020B0604020202020204" pitchFamily="34" charset="0"/>
            </a:endParaRPr>
          </a:p>
          <a:p>
            <a:pPr algn="just"/>
            <a:r>
              <a:rPr lang="pl-PL" sz="2400" dirty="0" smtClean="0">
                <a:latin typeface="Arial" panose="020B0604020202020204" pitchFamily="34" charset="0"/>
                <a:cs typeface="Arial" panose="020B0604020202020204" pitchFamily="34" charset="0"/>
              </a:rPr>
              <a:t>Stawka </a:t>
            </a:r>
            <a:r>
              <a:rPr lang="pl-PL" sz="2400" dirty="0">
                <a:latin typeface="Arial" panose="020B0604020202020204" pitchFamily="34" charset="0"/>
                <a:cs typeface="Arial" panose="020B0604020202020204" pitchFamily="34" charset="0"/>
              </a:rPr>
              <a:t>jednostkowa </a:t>
            </a:r>
            <a:r>
              <a:rPr lang="pl-PL" sz="2400" dirty="0">
                <a:solidFill>
                  <a:srgbClr val="0070C0"/>
                </a:solidFill>
                <a:latin typeface="Arial" panose="020B0604020202020204" pitchFamily="34" charset="0"/>
                <a:cs typeface="Arial" panose="020B0604020202020204" pitchFamily="34" charset="0"/>
              </a:rPr>
              <a:t>nie jest </a:t>
            </a:r>
            <a:r>
              <a:rPr lang="pl-PL" sz="2400" dirty="0" smtClean="0">
                <a:solidFill>
                  <a:srgbClr val="0070C0"/>
                </a:solidFill>
                <a:latin typeface="Arial" panose="020B0604020202020204" pitchFamily="34" charset="0"/>
                <a:cs typeface="Arial" panose="020B0604020202020204" pitchFamily="34" charset="0"/>
              </a:rPr>
              <a:t>maksymalną </a:t>
            </a:r>
            <a:r>
              <a:rPr lang="pl-PL" sz="2400" dirty="0">
                <a:solidFill>
                  <a:srgbClr val="0070C0"/>
                </a:solidFill>
                <a:latin typeface="Arial" panose="020B0604020202020204" pitchFamily="34" charset="0"/>
                <a:cs typeface="Arial" panose="020B0604020202020204" pitchFamily="34" charset="0"/>
              </a:rPr>
              <a:t>kwotą</a:t>
            </a:r>
            <a:r>
              <a:rPr lang="pl-PL" sz="2400" dirty="0">
                <a:latin typeface="Arial" panose="020B0604020202020204" pitchFamily="34" charset="0"/>
                <a:cs typeface="Arial" panose="020B0604020202020204" pitchFamily="34" charset="0"/>
              </a:rPr>
              <a:t>, która może być przeznaczona na wsparcie </a:t>
            </a:r>
            <a:r>
              <a:rPr lang="pl-PL" sz="2400" dirty="0" smtClean="0">
                <a:latin typeface="Arial" panose="020B0604020202020204" pitchFamily="34" charset="0"/>
                <a:cs typeface="Arial" panose="020B0604020202020204" pitchFamily="34" charset="0"/>
              </a:rPr>
              <a:t>uczestnika. </a:t>
            </a:r>
          </a:p>
          <a:p>
            <a:pPr algn="just"/>
            <a:endParaRPr lang="pl-PL" sz="2400" dirty="0">
              <a:latin typeface="Arial" panose="020B0604020202020204" pitchFamily="34" charset="0"/>
              <a:cs typeface="Arial" panose="020B0604020202020204" pitchFamily="34" charset="0"/>
            </a:endParaRPr>
          </a:p>
          <a:p>
            <a:pPr algn="just"/>
            <a:r>
              <a:rPr lang="pl-PL" sz="2400" dirty="0" smtClean="0">
                <a:latin typeface="Arial" panose="020B0604020202020204" pitchFamily="34" charset="0"/>
                <a:cs typeface="Arial" panose="020B0604020202020204" pitchFamily="34" charset="0"/>
              </a:rPr>
              <a:t>W </a:t>
            </a:r>
            <a:r>
              <a:rPr lang="pl-PL" sz="2400" dirty="0">
                <a:latin typeface="Arial" panose="020B0604020202020204" pitchFamily="34" charset="0"/>
                <a:cs typeface="Arial" panose="020B0604020202020204" pitchFamily="34" charset="0"/>
              </a:rPr>
              <a:t>ramach budżetu projektu </a:t>
            </a:r>
            <a:r>
              <a:rPr lang="pl-PL" sz="2400" u="sng" dirty="0">
                <a:latin typeface="Arial" panose="020B0604020202020204" pitchFamily="34" charset="0"/>
                <a:cs typeface="Arial" panose="020B0604020202020204" pitchFamily="34" charset="0"/>
              </a:rPr>
              <a:t>dany uczestnik powinien otrzymać tyle </a:t>
            </a:r>
            <a:r>
              <a:rPr lang="pl-PL" sz="2400" u="sng" dirty="0" smtClean="0">
                <a:latin typeface="Arial" panose="020B0604020202020204" pitchFamily="34" charset="0"/>
                <a:cs typeface="Arial" panose="020B0604020202020204" pitchFamily="34" charset="0"/>
              </a:rPr>
              <a:t>form wsparcia</a:t>
            </a:r>
            <a:r>
              <a:rPr lang="pl-PL" sz="2400" u="sng" dirty="0">
                <a:latin typeface="Arial" panose="020B0604020202020204" pitchFamily="34" charset="0"/>
                <a:cs typeface="Arial" panose="020B0604020202020204" pitchFamily="34" charset="0"/>
              </a:rPr>
              <a:t>, ile jest mu potrzebnych </a:t>
            </a:r>
            <a:r>
              <a:rPr lang="pl-PL" sz="2400" dirty="0">
                <a:latin typeface="Arial" panose="020B0604020202020204" pitchFamily="34" charset="0"/>
                <a:cs typeface="Arial" panose="020B0604020202020204" pitchFamily="34" charset="0"/>
              </a:rPr>
              <a:t>zgodnie z IPD, np. mogą to być i szkolenia i </a:t>
            </a:r>
            <a:r>
              <a:rPr lang="pl-PL" sz="2400" dirty="0" smtClean="0">
                <a:latin typeface="Arial" panose="020B0604020202020204" pitchFamily="34" charset="0"/>
                <a:cs typeface="Arial" panose="020B0604020202020204" pitchFamily="34" charset="0"/>
              </a:rPr>
              <a:t>staż, jak </a:t>
            </a:r>
            <a:r>
              <a:rPr lang="pl-PL" sz="2400" dirty="0">
                <a:latin typeface="Arial" panose="020B0604020202020204" pitchFamily="34" charset="0"/>
                <a:cs typeface="Arial" panose="020B0604020202020204" pitchFamily="34" charset="0"/>
              </a:rPr>
              <a:t>również inne, niestandardowe formy wsparcia. </a:t>
            </a:r>
            <a:endParaRPr lang="pl-PL" sz="2400" dirty="0" smtClean="0">
              <a:latin typeface="Arial" panose="020B0604020202020204" pitchFamily="34" charset="0"/>
              <a:cs typeface="Arial" panose="020B0604020202020204" pitchFamily="34" charset="0"/>
            </a:endParaRPr>
          </a:p>
          <a:p>
            <a:pPr algn="just"/>
            <a:endParaRPr lang="pl-PL" sz="2400" dirty="0">
              <a:latin typeface="Arial" panose="020B0604020202020204" pitchFamily="34" charset="0"/>
              <a:cs typeface="Arial" panose="020B0604020202020204" pitchFamily="34" charset="0"/>
            </a:endParaRPr>
          </a:p>
          <a:p>
            <a:pPr algn="just"/>
            <a:r>
              <a:rPr lang="pl-PL" sz="2400" dirty="0" smtClean="0">
                <a:latin typeface="Arial" panose="020B0604020202020204" pitchFamily="34" charset="0"/>
                <a:cs typeface="Arial" panose="020B0604020202020204" pitchFamily="34" charset="0"/>
              </a:rPr>
              <a:t>Zatem </a:t>
            </a:r>
            <a:r>
              <a:rPr lang="pl-PL" sz="2400" dirty="0">
                <a:latin typeface="Arial" panose="020B0604020202020204" pitchFamily="34" charset="0"/>
                <a:cs typeface="Arial" panose="020B0604020202020204" pitchFamily="34" charset="0"/>
              </a:rPr>
              <a:t>łączna wartość </a:t>
            </a:r>
            <a:r>
              <a:rPr lang="pl-PL" sz="2400" dirty="0" smtClean="0">
                <a:latin typeface="Arial" panose="020B0604020202020204" pitchFamily="34" charset="0"/>
                <a:cs typeface="Arial" panose="020B0604020202020204" pitchFamily="34" charset="0"/>
              </a:rPr>
              <a:t>wsparcia udzielonego </a:t>
            </a:r>
            <a:r>
              <a:rPr lang="pl-PL" sz="2400" dirty="0">
                <a:latin typeface="Arial" panose="020B0604020202020204" pitchFamily="34" charset="0"/>
                <a:cs typeface="Arial" panose="020B0604020202020204" pitchFamily="34" charset="0"/>
              </a:rPr>
              <a:t>jednej osobie może przekroczyć lub być niższa niż wartość rozliczanej </a:t>
            </a:r>
            <a:r>
              <a:rPr lang="pl-PL" sz="2400" dirty="0" smtClean="0">
                <a:latin typeface="Arial" panose="020B0604020202020204" pitchFamily="34" charset="0"/>
                <a:cs typeface="Arial" panose="020B0604020202020204" pitchFamily="34" charset="0"/>
              </a:rPr>
              <a:t>w projekcie </a:t>
            </a:r>
            <a:r>
              <a:rPr lang="pl-PL" sz="2400" dirty="0">
                <a:latin typeface="Arial" panose="020B0604020202020204" pitchFamily="34" charset="0"/>
                <a:cs typeface="Arial" panose="020B0604020202020204" pitchFamily="34" charset="0"/>
              </a:rPr>
              <a:t>stawki jednostkowej.</a:t>
            </a:r>
            <a:endParaRPr lang="pl-PL" sz="2400" dirty="0" smtClean="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68242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421176" y="1277956"/>
            <a:ext cx="9246824" cy="2544897"/>
          </a:xfrm>
        </p:spPr>
        <p:txBody>
          <a:bodyPr>
            <a:noAutofit/>
          </a:bodyPr>
          <a:lstStyle/>
          <a:p>
            <a:r>
              <a:rPr lang="pl-PL" sz="3600" b="1" dirty="0" smtClean="0">
                <a:latin typeface="+mn-lt"/>
              </a:rPr>
              <a:t/>
            </a:r>
            <a:br>
              <a:rPr lang="pl-PL" sz="3600" b="1" dirty="0" smtClean="0">
                <a:latin typeface="+mn-lt"/>
              </a:rPr>
            </a:br>
            <a:endParaRPr lang="pl-PL" sz="3200" b="1" dirty="0">
              <a:latin typeface="+mn-lt"/>
            </a:endParaRPr>
          </a:p>
        </p:txBody>
      </p:sp>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25001" y="1175345"/>
            <a:ext cx="11462197" cy="5078313"/>
          </a:xfrm>
          <a:prstGeom prst="rect">
            <a:avLst/>
          </a:prstGeom>
        </p:spPr>
        <p:txBody>
          <a:bodyPr wrap="square">
            <a:spAutoFit/>
          </a:bodyPr>
          <a:lstStyle/>
          <a:p>
            <a:pPr lvl="0" algn="just">
              <a:lnSpc>
                <a:spcPct val="115000"/>
              </a:lnSpc>
              <a:spcAft>
                <a:spcPts val="0"/>
              </a:spcAft>
            </a:pPr>
            <a:r>
              <a:rPr lang="pl-PL" sz="2000" dirty="0">
                <a:solidFill>
                  <a:srgbClr val="0070C0"/>
                </a:solidFill>
                <a:latin typeface="Arial" panose="020B0604020202020204" pitchFamily="34" charset="0"/>
                <a:ea typeface="Times New Roman" panose="02020603050405020304" pitchFamily="18" charset="0"/>
                <a:cs typeface="Arial" panose="020B0604020202020204" pitchFamily="34" charset="0"/>
              </a:rPr>
              <a:t>Dwa elementy </a:t>
            </a:r>
            <a:r>
              <a:rPr lang="pl-PL" sz="2000" dirty="0">
                <a:latin typeface="Arial" panose="020B0604020202020204" pitchFamily="34" charset="0"/>
                <a:ea typeface="Times New Roman" panose="02020603050405020304" pitchFamily="18" charset="0"/>
                <a:cs typeface="Arial" panose="020B0604020202020204" pitchFamily="34" charset="0"/>
              </a:rPr>
              <a:t>wsparcia są obligatoryjne dla każdego uczestnika projektu, tj</a:t>
            </a:r>
            <a:r>
              <a:rPr lang="pl-PL" sz="2000" dirty="0" smtClean="0">
                <a:latin typeface="Arial" panose="020B0604020202020204" pitchFamily="34" charset="0"/>
                <a:ea typeface="Times New Roman" panose="02020603050405020304" pitchFamily="18" charset="0"/>
                <a:cs typeface="Arial" panose="020B0604020202020204" pitchFamily="34" charset="0"/>
              </a:rPr>
              <a:t>.:</a:t>
            </a:r>
          </a:p>
          <a:p>
            <a:pPr lvl="0" algn="just">
              <a:lnSpc>
                <a:spcPct val="115000"/>
              </a:lnSpc>
              <a:spcAft>
                <a:spcPts val="0"/>
              </a:spcAft>
            </a:pPr>
            <a:endParaRPr lang="pl-PL" sz="2000" dirty="0">
              <a:latin typeface="Arial" panose="020B0604020202020204" pitchFamily="34" charset="0"/>
              <a:ea typeface="Times New Roman" panose="02020603050405020304" pitchFamily="18" charset="0"/>
              <a:cs typeface="Arial" panose="020B0604020202020204" pitchFamily="34" charset="0"/>
            </a:endParaRPr>
          </a:p>
          <a:p>
            <a:pPr marL="285750" lvl="0" indent="-285750" algn="just">
              <a:lnSpc>
                <a:spcPct val="115000"/>
              </a:lnSpc>
              <a:spcAft>
                <a:spcPts val="0"/>
              </a:spcAft>
              <a:buFont typeface="Arial" panose="020B0604020202020204" pitchFamily="34" charset="0"/>
              <a:buChar char="•"/>
            </a:pPr>
            <a:r>
              <a:rPr lang="pl-PL" sz="2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poradnictwo </a:t>
            </a:r>
            <a:r>
              <a:rPr lang="pl-PL" sz="2000" dirty="0">
                <a:solidFill>
                  <a:srgbClr val="0070C0"/>
                </a:solidFill>
                <a:latin typeface="Arial" panose="020B0604020202020204" pitchFamily="34" charset="0"/>
                <a:ea typeface="Times New Roman" panose="02020603050405020304" pitchFamily="18" charset="0"/>
                <a:cs typeface="Arial" panose="020B0604020202020204" pitchFamily="34" charset="0"/>
              </a:rPr>
              <a:t>/ doradztwo zawodowe</a:t>
            </a:r>
            <a:r>
              <a:rPr lang="pl-PL" sz="2000" dirty="0">
                <a:latin typeface="Arial" panose="020B0604020202020204" pitchFamily="34" charset="0"/>
                <a:ea typeface="Times New Roman" panose="02020603050405020304" pitchFamily="18" charset="0"/>
                <a:cs typeface="Arial" panose="020B0604020202020204" pitchFamily="34" charset="0"/>
              </a:rPr>
              <a:t>, w tym </a:t>
            </a:r>
            <a:r>
              <a:rPr lang="pl-PL" sz="2000" dirty="0">
                <a:solidFill>
                  <a:srgbClr val="0070C0"/>
                </a:solidFill>
                <a:latin typeface="Arial" panose="020B0604020202020204" pitchFamily="34" charset="0"/>
                <a:ea typeface="Times New Roman" panose="02020603050405020304" pitchFamily="18" charset="0"/>
                <a:cs typeface="Arial" panose="020B0604020202020204" pitchFamily="34" charset="0"/>
              </a:rPr>
              <a:t>opracowanie </a:t>
            </a:r>
            <a:r>
              <a:rPr lang="pl-PL" sz="2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indywidualnego planu </a:t>
            </a:r>
            <a:r>
              <a:rPr lang="pl-PL" sz="2000" dirty="0">
                <a:solidFill>
                  <a:srgbClr val="0070C0"/>
                </a:solidFill>
                <a:latin typeface="Arial" panose="020B0604020202020204" pitchFamily="34" charset="0"/>
                <a:ea typeface="Times New Roman" panose="02020603050405020304" pitchFamily="18" charset="0"/>
                <a:cs typeface="Arial" panose="020B0604020202020204" pitchFamily="34" charset="0"/>
              </a:rPr>
              <a:t>działania (IPD)</a:t>
            </a:r>
            <a:r>
              <a:rPr lang="pl-PL" sz="2000" dirty="0">
                <a:latin typeface="Arial" panose="020B0604020202020204" pitchFamily="34" charset="0"/>
                <a:ea typeface="Times New Roman" panose="02020603050405020304" pitchFamily="18" charset="0"/>
                <a:cs typeface="Arial" panose="020B0604020202020204" pitchFamily="34" charset="0"/>
              </a:rPr>
              <a:t>, polegające na identyfikacji potrzeb osób młodych </a:t>
            </a:r>
            <a:r>
              <a:rPr lang="pl-PL" sz="2000" dirty="0" smtClean="0">
                <a:latin typeface="Arial" panose="020B0604020202020204" pitchFamily="34" charset="0"/>
                <a:ea typeface="Times New Roman" panose="02020603050405020304" pitchFamily="18" charset="0"/>
                <a:cs typeface="Arial" panose="020B0604020202020204" pitchFamily="34" charset="0"/>
              </a:rPr>
              <a:t>oraz diagnozowaniu </a:t>
            </a:r>
            <a:r>
              <a:rPr lang="pl-PL" sz="2000" dirty="0">
                <a:latin typeface="Arial" panose="020B0604020202020204" pitchFamily="34" charset="0"/>
                <a:ea typeface="Times New Roman" panose="02020603050405020304" pitchFamily="18" charset="0"/>
                <a:cs typeface="Arial" panose="020B0604020202020204" pitchFamily="34" charset="0"/>
              </a:rPr>
              <a:t>możliwości w zakresie doskonalenia zawodowego wraz </a:t>
            </a:r>
            <a:r>
              <a:rPr lang="pl-PL" sz="2000" dirty="0" smtClean="0">
                <a:latin typeface="Arial" panose="020B0604020202020204" pitchFamily="34" charset="0"/>
                <a:ea typeface="Times New Roman" panose="02020603050405020304" pitchFamily="18" charset="0"/>
                <a:cs typeface="Arial" panose="020B0604020202020204" pitchFamily="34" charset="0"/>
              </a:rPr>
              <a:t>z identyfikacją </a:t>
            </a:r>
            <a:r>
              <a:rPr lang="pl-PL" sz="2000" dirty="0">
                <a:latin typeface="Arial" panose="020B0604020202020204" pitchFamily="34" charset="0"/>
                <a:ea typeface="Times New Roman" panose="02020603050405020304" pitchFamily="18" charset="0"/>
                <a:cs typeface="Arial" panose="020B0604020202020204" pitchFamily="34" charset="0"/>
              </a:rPr>
              <a:t>stopnia oddalenia od rynku pracy osób </a:t>
            </a:r>
            <a:r>
              <a:rPr lang="pl-PL" sz="2000" dirty="0" smtClean="0">
                <a:latin typeface="Arial" panose="020B0604020202020204" pitchFamily="34" charset="0"/>
                <a:ea typeface="Times New Roman" panose="02020603050405020304" pitchFamily="18" charset="0"/>
                <a:cs typeface="Arial" panose="020B0604020202020204" pitchFamily="34" charset="0"/>
              </a:rPr>
              <a:t>młodych, oraz </a:t>
            </a:r>
            <a:r>
              <a:rPr lang="pl-PL" sz="2000" dirty="0">
                <a:latin typeface="Arial" panose="020B0604020202020204" pitchFamily="34" charset="0"/>
                <a:ea typeface="Times New Roman" panose="02020603050405020304" pitchFamily="18" charset="0"/>
                <a:cs typeface="Arial" panose="020B0604020202020204" pitchFamily="34" charset="0"/>
              </a:rPr>
              <a:t>w zależności od wskazań IPD</a:t>
            </a:r>
          </a:p>
          <a:p>
            <a:pPr marL="285750" lvl="0" indent="-285750" algn="just">
              <a:lnSpc>
                <a:spcPct val="115000"/>
              </a:lnSpc>
              <a:spcAft>
                <a:spcPts val="0"/>
              </a:spcAft>
              <a:buFont typeface="Arial" panose="020B0604020202020204" pitchFamily="34" charset="0"/>
              <a:buChar char="•"/>
            </a:pPr>
            <a:r>
              <a:rPr lang="pl-PL" sz="2000" dirty="0" smtClean="0">
                <a:latin typeface="Arial" panose="020B0604020202020204" pitchFamily="34" charset="0"/>
                <a:ea typeface="Times New Roman" panose="02020603050405020304" pitchFamily="18" charset="0"/>
                <a:cs typeface="Arial" panose="020B0604020202020204" pitchFamily="34" charset="0"/>
              </a:rPr>
              <a:t>co </a:t>
            </a:r>
            <a:r>
              <a:rPr lang="pl-PL" sz="2000" dirty="0">
                <a:latin typeface="Arial" panose="020B0604020202020204" pitchFamily="34" charset="0"/>
                <a:ea typeface="Times New Roman" panose="02020603050405020304" pitchFamily="18" charset="0"/>
                <a:cs typeface="Arial" panose="020B0604020202020204" pitchFamily="34" charset="0"/>
              </a:rPr>
              <a:t>najmniej </a:t>
            </a:r>
            <a:r>
              <a:rPr lang="pl-PL" sz="2000" dirty="0">
                <a:solidFill>
                  <a:srgbClr val="0070C0"/>
                </a:solidFill>
                <a:latin typeface="Arial" panose="020B0604020202020204" pitchFamily="34" charset="0"/>
                <a:ea typeface="Times New Roman" panose="02020603050405020304" pitchFamily="18" charset="0"/>
                <a:cs typeface="Arial" panose="020B0604020202020204" pitchFamily="34" charset="0"/>
              </a:rPr>
              <a:t>szkolenie zawodowe lub </a:t>
            </a:r>
            <a:r>
              <a:rPr lang="pl-PL" sz="2000" dirty="0" smtClean="0">
                <a:solidFill>
                  <a:srgbClr val="0070C0"/>
                </a:solidFill>
                <a:latin typeface="Arial" panose="020B0604020202020204" pitchFamily="34" charset="0"/>
                <a:ea typeface="Times New Roman" panose="02020603050405020304" pitchFamily="18" charset="0"/>
                <a:cs typeface="Arial" panose="020B0604020202020204" pitchFamily="34" charset="0"/>
              </a:rPr>
              <a:t>staż</a:t>
            </a:r>
            <a:r>
              <a:rPr lang="pl-PL" sz="2000" dirty="0" smtClean="0">
                <a:latin typeface="Arial" panose="020B0604020202020204" pitchFamily="34" charset="0"/>
                <a:ea typeface="Times New Roman" panose="02020603050405020304" pitchFamily="18" charset="0"/>
                <a:cs typeface="Arial" panose="020B0604020202020204" pitchFamily="34" charset="0"/>
              </a:rPr>
              <a:t>.</a:t>
            </a:r>
          </a:p>
          <a:p>
            <a:pPr marL="285750" lvl="0" indent="-285750" algn="just">
              <a:lnSpc>
                <a:spcPct val="115000"/>
              </a:lnSpc>
              <a:spcAft>
                <a:spcPts val="0"/>
              </a:spcAft>
              <a:buFont typeface="Arial" panose="020B0604020202020204" pitchFamily="34" charset="0"/>
              <a:buChar char="•"/>
            </a:pPr>
            <a:endParaRPr lang="pl-PL" sz="2000" dirty="0">
              <a:latin typeface="Arial" panose="020B0604020202020204" pitchFamily="34" charset="0"/>
              <a:ea typeface="Times New Roman" panose="02020603050405020304" pitchFamily="18" charset="0"/>
              <a:cs typeface="Arial" panose="020B0604020202020204" pitchFamily="34" charset="0"/>
            </a:endParaRPr>
          </a:p>
          <a:p>
            <a:r>
              <a:rPr lang="pl-PL" sz="2000" dirty="0">
                <a:latin typeface="Arial" panose="020B0604020202020204" pitchFamily="34" charset="0"/>
                <a:cs typeface="Arial" panose="020B0604020202020204" pitchFamily="34" charset="0"/>
              </a:rPr>
              <a:t>Kolejne formy wsparcia zależą od zapisów IPD. </a:t>
            </a:r>
            <a:endParaRPr lang="pl-PL" sz="2000" dirty="0" smtClean="0">
              <a:latin typeface="Arial" panose="020B0604020202020204" pitchFamily="34" charset="0"/>
              <a:cs typeface="Arial" panose="020B0604020202020204" pitchFamily="34" charset="0"/>
            </a:endParaRPr>
          </a:p>
          <a:p>
            <a:endParaRPr lang="pl-PL" sz="2000" b="1" dirty="0">
              <a:latin typeface="Arial" panose="020B0604020202020204" pitchFamily="34" charset="0"/>
              <a:cs typeface="Arial" panose="020B0604020202020204" pitchFamily="34" charset="0"/>
            </a:endParaRPr>
          </a:p>
          <a:p>
            <a:r>
              <a:rPr lang="pl-PL" sz="2000" dirty="0" smtClean="0">
                <a:solidFill>
                  <a:srgbClr val="FF0000"/>
                </a:solidFill>
                <a:latin typeface="Arial" panose="020B0604020202020204" pitchFamily="34" charset="0"/>
                <a:cs typeface="Arial" panose="020B0604020202020204" pitchFamily="34" charset="0"/>
              </a:rPr>
              <a:t>Uwaga!</a:t>
            </a:r>
          </a:p>
          <a:p>
            <a:endParaRPr lang="pl-PL" sz="2000" b="1" dirty="0" smtClean="0">
              <a:latin typeface="Arial" panose="020B0604020202020204" pitchFamily="34" charset="0"/>
              <a:cs typeface="Arial" panose="020B0604020202020204" pitchFamily="34" charset="0"/>
            </a:endParaRPr>
          </a:p>
          <a:p>
            <a:pPr algn="just"/>
            <a:r>
              <a:rPr lang="pl-PL" sz="2000" dirty="0" smtClean="0">
                <a:latin typeface="Arial" panose="020B0604020202020204" pitchFamily="34" charset="0"/>
                <a:cs typeface="Arial" panose="020B0604020202020204" pitchFamily="34" charset="0"/>
              </a:rPr>
              <a:t>Beneficjent </a:t>
            </a:r>
            <a:r>
              <a:rPr lang="pl-PL" sz="2000" dirty="0">
                <a:latin typeface="Arial" panose="020B0604020202020204" pitchFamily="34" charset="0"/>
                <a:cs typeface="Arial" panose="020B0604020202020204" pitchFamily="34" charset="0"/>
              </a:rPr>
              <a:t>jest zobowiązany </a:t>
            </a:r>
            <a:r>
              <a:rPr lang="pl-PL" sz="2000" dirty="0" smtClean="0">
                <a:latin typeface="Arial" panose="020B0604020202020204" pitchFamily="34" charset="0"/>
                <a:cs typeface="Arial" panose="020B0604020202020204" pitchFamily="34" charset="0"/>
              </a:rPr>
              <a:t>do </a:t>
            </a:r>
            <a:r>
              <a:rPr lang="pl-PL" sz="2000" dirty="0" smtClean="0">
                <a:solidFill>
                  <a:srgbClr val="0070C0"/>
                </a:solidFill>
                <a:latin typeface="Arial" panose="020B0604020202020204" pitchFamily="34" charset="0"/>
                <a:cs typeface="Arial" panose="020B0604020202020204" pitchFamily="34" charset="0"/>
              </a:rPr>
              <a:t>zrealizowania </a:t>
            </a:r>
            <a:r>
              <a:rPr lang="pl-PL" sz="2000" dirty="0">
                <a:solidFill>
                  <a:srgbClr val="0070C0"/>
                </a:solidFill>
                <a:latin typeface="Arial" panose="020B0604020202020204" pitchFamily="34" charset="0"/>
                <a:cs typeface="Arial" panose="020B0604020202020204" pitchFamily="34" charset="0"/>
              </a:rPr>
              <a:t>pełnego zakresu wsparcia wynikającego z </a:t>
            </a:r>
            <a:r>
              <a:rPr lang="pl-PL" sz="2000" dirty="0" smtClean="0">
                <a:solidFill>
                  <a:srgbClr val="0070C0"/>
                </a:solidFill>
                <a:latin typeface="Arial" panose="020B0604020202020204" pitchFamily="34" charset="0"/>
                <a:cs typeface="Arial" panose="020B0604020202020204" pitchFamily="34" charset="0"/>
              </a:rPr>
              <a:t>IPD</a:t>
            </a:r>
            <a:r>
              <a:rPr lang="pl-PL" sz="2000" dirty="0" smtClean="0">
                <a:latin typeface="Arial" panose="020B0604020202020204" pitchFamily="34" charset="0"/>
                <a:cs typeface="Arial" panose="020B0604020202020204" pitchFamily="34" charset="0"/>
              </a:rPr>
              <a:t> opracowanego dla danego </a:t>
            </a:r>
            <a:r>
              <a:rPr lang="pl-PL" sz="2000" dirty="0">
                <a:latin typeface="Arial" panose="020B0604020202020204" pitchFamily="34" charset="0"/>
                <a:cs typeface="Arial" panose="020B0604020202020204" pitchFamily="34" charset="0"/>
              </a:rPr>
              <a:t>uczestnika</a:t>
            </a:r>
            <a:r>
              <a:rPr lang="pl-PL" sz="2000" dirty="0" smtClean="0">
                <a:latin typeface="Arial" panose="020B0604020202020204" pitchFamily="34" charset="0"/>
                <a:cs typeface="Arial" panose="020B0604020202020204" pitchFamily="34" charset="0"/>
              </a:rPr>
              <a:t>.</a:t>
            </a:r>
          </a:p>
          <a:p>
            <a:pPr algn="just"/>
            <a:endParaRPr lang="pl-PL" sz="20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7740051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25001" y="1175345"/>
            <a:ext cx="11462197" cy="307777"/>
          </a:xfrm>
          <a:prstGeom prst="rect">
            <a:avLst/>
          </a:prstGeom>
        </p:spPr>
        <p:txBody>
          <a:bodyPr wrap="square">
            <a:spAutoFit/>
          </a:bodyPr>
          <a:lstStyle/>
          <a:p>
            <a:endParaRPr lang="pl-PL"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3" name="Prostokąt 2"/>
          <p:cNvSpPr/>
          <p:nvPr/>
        </p:nvSpPr>
        <p:spPr>
          <a:xfrm>
            <a:off x="562376" y="2992258"/>
            <a:ext cx="11324822" cy="892552"/>
          </a:xfrm>
          <a:prstGeom prst="rect">
            <a:avLst/>
          </a:prstGeom>
        </p:spPr>
        <p:txBody>
          <a:bodyPr wrap="square">
            <a:spAutoFit/>
          </a:bodyPr>
          <a:lstStyle/>
          <a:p>
            <a:pPr algn="ctr"/>
            <a:r>
              <a:rPr lang="pl-PL" sz="2400" b="1" dirty="0" smtClean="0">
                <a:latin typeface="Arial" panose="020B0604020202020204" pitchFamily="34" charset="0"/>
                <a:cs typeface="Arial" panose="020B0604020202020204" pitchFamily="34" charset="0"/>
              </a:rPr>
              <a:t>Standard form wsparcia najczęściej występujących w projektach</a:t>
            </a:r>
          </a:p>
          <a:p>
            <a:endParaRPr lang="pl-PL" sz="1400" b="1" dirty="0">
              <a:latin typeface="Arial" panose="020B0604020202020204" pitchFamily="34" charset="0"/>
              <a:cs typeface="Arial" panose="020B0604020202020204" pitchFamily="34" charset="0"/>
            </a:endParaRPr>
          </a:p>
          <a:p>
            <a:endParaRPr lang="pl-PL"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29375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25001" y="1175345"/>
            <a:ext cx="11462197" cy="307777"/>
          </a:xfrm>
          <a:prstGeom prst="rect">
            <a:avLst/>
          </a:prstGeom>
        </p:spPr>
        <p:txBody>
          <a:bodyPr wrap="square">
            <a:spAutoFit/>
          </a:bodyPr>
          <a:lstStyle/>
          <a:p>
            <a:endParaRPr lang="pl-PL"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3" name="Prostokąt 2"/>
          <p:cNvSpPr/>
          <p:nvPr/>
        </p:nvSpPr>
        <p:spPr>
          <a:xfrm>
            <a:off x="267275" y="1175650"/>
            <a:ext cx="11324822" cy="5201424"/>
          </a:xfrm>
          <a:prstGeom prst="rect">
            <a:avLst/>
          </a:prstGeom>
        </p:spPr>
        <p:txBody>
          <a:bodyPr wrap="square">
            <a:spAutoFit/>
          </a:bodyPr>
          <a:lstStyle/>
          <a:p>
            <a:r>
              <a:rPr lang="pl-PL" sz="2400" b="1" dirty="0" smtClean="0">
                <a:latin typeface="Arial" panose="020B0604020202020204" pitchFamily="34" charset="0"/>
                <a:cs typeface="Arial" panose="020B0604020202020204" pitchFamily="34" charset="0"/>
              </a:rPr>
              <a:t>Standard poradnictwa / </a:t>
            </a:r>
            <a:r>
              <a:rPr lang="pl-PL" sz="2400" b="1" dirty="0">
                <a:latin typeface="Arial" panose="020B0604020202020204" pitchFamily="34" charset="0"/>
                <a:cs typeface="Arial" panose="020B0604020202020204" pitchFamily="34" charset="0"/>
              </a:rPr>
              <a:t>doradztwa zawodowego, w tym diagnozy </a:t>
            </a:r>
            <a:r>
              <a:rPr lang="pl-PL" sz="2400" b="1" dirty="0" smtClean="0">
                <a:latin typeface="Arial" panose="020B0604020202020204" pitchFamily="34" charset="0"/>
                <a:cs typeface="Arial" panose="020B0604020202020204" pitchFamily="34" charset="0"/>
              </a:rPr>
              <a:t>możliwości doskonalenia zawodowego</a:t>
            </a:r>
          </a:p>
          <a:p>
            <a:endParaRPr lang="pl-PL" sz="1400" b="1" dirty="0" smtClean="0">
              <a:latin typeface="Arial" panose="020B0604020202020204" pitchFamily="34" charset="0"/>
              <a:cs typeface="Arial" panose="020B0604020202020204" pitchFamily="34" charset="0"/>
            </a:endParaRPr>
          </a:p>
          <a:p>
            <a:r>
              <a:rPr lang="pl-PL" dirty="0"/>
              <a:t>Poradnictwo zawodowe (inaczej: doradztwo zawodowe) powinno być przeprowadzane przez doradcę zawodowego, który posiada umiejętności, wiedzę, kwalifikacje i doświadczenie w tym obszarze. Dla kwalifikowalności stawki jednostkowej od doradcy zawodowego wymaga się: </a:t>
            </a:r>
          </a:p>
          <a:p>
            <a:pPr marL="285750" lvl="0" indent="-285750">
              <a:buFont typeface="Arial" panose="020B0604020202020204" pitchFamily="34" charset="0"/>
              <a:buChar char="•"/>
            </a:pPr>
            <a:r>
              <a:rPr lang="pl-PL" dirty="0"/>
              <a:t>co najmniej dwuletniego doświadczenia zawodowego w zakresie prowadzenia poradnictwa zawodowego </a:t>
            </a:r>
          </a:p>
          <a:p>
            <a:r>
              <a:rPr lang="pl-PL" dirty="0"/>
              <a:t>oraz</a:t>
            </a:r>
          </a:p>
          <a:p>
            <a:pPr marL="285750" lvl="0" indent="-285750">
              <a:buFont typeface="Arial" panose="020B0604020202020204" pitchFamily="34" charset="0"/>
              <a:buChar char="•"/>
            </a:pPr>
            <a:r>
              <a:rPr lang="pl-PL" dirty="0"/>
              <a:t>wykształcenia wyższego / zawodowego kierunkowego </a:t>
            </a:r>
          </a:p>
          <a:p>
            <a:r>
              <a:rPr lang="pl-PL" dirty="0"/>
              <a:t>lub </a:t>
            </a:r>
          </a:p>
          <a:p>
            <a:pPr marL="285750" lvl="0" indent="-285750">
              <a:buFont typeface="Arial" panose="020B0604020202020204" pitchFamily="34" charset="0"/>
              <a:buChar char="•"/>
            </a:pPr>
            <a:r>
              <a:rPr lang="pl-PL" dirty="0"/>
              <a:t>certyfikatu, zaświadczenia bądź innego dokumentu umożliwiającego udzielenie wsparcia i potwierdzającego:</a:t>
            </a:r>
          </a:p>
          <a:p>
            <a:pPr marL="285750" lvl="0" indent="-285750">
              <a:buFont typeface="Wingdings" panose="05000000000000000000" pitchFamily="2" charset="2"/>
              <a:buChar char="ü"/>
            </a:pPr>
            <a:r>
              <a:rPr lang="pl-PL" dirty="0"/>
              <a:t>posiadanie uprawnień do stosowania odpowiednich dla danej osoby metod pracy, testów badających predyspozycje i zainteresowania oraz testów psychologicznych i/lub</a:t>
            </a:r>
          </a:p>
          <a:p>
            <a:pPr marL="285750" lvl="0" indent="-285750">
              <a:buFont typeface="Wingdings" panose="05000000000000000000" pitchFamily="2" charset="2"/>
              <a:buChar char="ü"/>
            </a:pPr>
            <a:r>
              <a:rPr lang="pl-PL" dirty="0"/>
              <a:t>ukończenie szkoleń metodycznych umożliwiających kompetentne wykonywanie zadań na stanowisku doradcy zawodowego</a:t>
            </a:r>
          </a:p>
          <a:p>
            <a:r>
              <a:rPr lang="pl-PL" dirty="0"/>
              <a:t>oraz</a:t>
            </a:r>
          </a:p>
          <a:p>
            <a:pPr marL="285750" indent="-285750">
              <a:buFont typeface="Arial" panose="020B0604020202020204" pitchFamily="34" charset="0"/>
              <a:buChar char="•"/>
            </a:pPr>
            <a:r>
              <a:rPr lang="pl-PL" dirty="0"/>
              <a:t>że podmiot realizujący usługę doradztwa/poradnictwa zawodowego posiada wpis do rejestru podmiotów prowadzących agencję zatrudnienia</a:t>
            </a:r>
            <a:endParaRPr lang="pl-PL"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69599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25001" y="1175345"/>
            <a:ext cx="11462197" cy="307777"/>
          </a:xfrm>
          <a:prstGeom prst="rect">
            <a:avLst/>
          </a:prstGeom>
        </p:spPr>
        <p:txBody>
          <a:bodyPr wrap="square">
            <a:spAutoFit/>
          </a:bodyPr>
          <a:lstStyle/>
          <a:p>
            <a:endParaRPr lang="pl-PL"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3" name="Prostokąt 2"/>
          <p:cNvSpPr/>
          <p:nvPr/>
        </p:nvSpPr>
        <p:spPr>
          <a:xfrm>
            <a:off x="267275" y="1175650"/>
            <a:ext cx="11324822" cy="4555093"/>
          </a:xfrm>
          <a:prstGeom prst="rect">
            <a:avLst/>
          </a:prstGeom>
        </p:spPr>
        <p:txBody>
          <a:bodyPr wrap="square">
            <a:spAutoFit/>
          </a:bodyPr>
          <a:lstStyle/>
          <a:p>
            <a:r>
              <a:rPr lang="pl-PL" sz="2400" b="1" dirty="0" smtClean="0">
                <a:latin typeface="Arial" panose="020B0604020202020204" pitchFamily="34" charset="0"/>
                <a:cs typeface="Arial" panose="020B0604020202020204" pitchFamily="34" charset="0"/>
              </a:rPr>
              <a:t>Standard IPD</a:t>
            </a:r>
          </a:p>
          <a:p>
            <a:endParaRPr lang="pl-PL" sz="1400" b="1" dirty="0" smtClean="0">
              <a:latin typeface="Arial" panose="020B0604020202020204" pitchFamily="34" charset="0"/>
              <a:cs typeface="Arial" panose="020B0604020202020204" pitchFamily="34" charset="0"/>
            </a:endParaRPr>
          </a:p>
          <a:p>
            <a:r>
              <a:rPr lang="pl-PL" dirty="0"/>
              <a:t>IPD jest dokumentem przygotowywanym zgodnie z zasadą indywidualizacji wsparcia uczestnika. Sporządza go doradca zawodowy posiadający kompetencje określone </a:t>
            </a:r>
            <a:r>
              <a:rPr lang="pl-PL" dirty="0" smtClean="0"/>
              <a:t>jw., </a:t>
            </a:r>
            <a:r>
              <a:rPr lang="pl-PL" dirty="0"/>
              <a:t>przy zachowaniu wymogów Podrozdziału 3.4 </a:t>
            </a:r>
            <a:r>
              <a:rPr lang="pl-PL" i="1" dirty="0"/>
              <a:t>Wytycznych w zakresie realizacji przedsięwzięć z udziałem środków Europejskiego Funduszu Społecznego w obszarze rynku pracy na lata 2014-2020</a:t>
            </a:r>
            <a:r>
              <a:rPr lang="pl-PL" dirty="0"/>
              <a:t> oraz minimalnego zakresu określonego w </a:t>
            </a:r>
            <a:r>
              <a:rPr lang="pl-PL" dirty="0" smtClean="0"/>
              <a:t>załączniku </a:t>
            </a:r>
            <a:r>
              <a:rPr lang="pl-PL" dirty="0"/>
              <a:t>do </a:t>
            </a:r>
            <a:r>
              <a:rPr lang="pl-PL" dirty="0" smtClean="0"/>
              <a:t>tych Wytycznych.</a:t>
            </a:r>
          </a:p>
          <a:p>
            <a:endParaRPr lang="pl-PL" dirty="0"/>
          </a:p>
          <a:p>
            <a:r>
              <a:rPr lang="pl-PL" b="1" dirty="0"/>
              <a:t>Opracowanie IPD poprzedza diagnoza, która powinna być przeprowadzona przy pomocy przynajmniej jednego wystandaryzowanego narzędzia – testu do badania preferencji / predyspozycji / kompetencji zawodowych, który powinien zostać wskazany we wniosku o dofinansowanie. </a:t>
            </a:r>
            <a:endParaRPr lang="pl-PL" b="1" dirty="0" smtClean="0"/>
          </a:p>
          <a:p>
            <a:endParaRPr lang="pl-PL" dirty="0"/>
          </a:p>
          <a:p>
            <a:r>
              <a:rPr lang="pl-PL" dirty="0" smtClean="0"/>
              <a:t>Ustalenia pomiędzy uczestnikiem a doradcą zawodowym wynikające z ww. diagnozy oraz zalecane formy wsparcia są odnotowane w IPD. Wsparcie wskazane w IPD dotyczy wyłącznie okresu realizacji projektu. </a:t>
            </a:r>
          </a:p>
          <a:p>
            <a:endParaRPr lang="pl-PL" dirty="0"/>
          </a:p>
          <a:p>
            <a:r>
              <a:rPr lang="pl-PL" dirty="0" smtClean="0"/>
              <a:t>Uczestnik potwierdza zapoznanie się z zakresem i kolejnością działań wskazanych w IPD własnoręcznym podpisem. </a:t>
            </a:r>
          </a:p>
          <a:p>
            <a:r>
              <a:rPr lang="pl-PL" dirty="0" smtClean="0"/>
              <a:t>IPD jest również podpisane przez doradcę zawodowego</a:t>
            </a:r>
            <a:endParaRPr lang="pl-PL" dirty="0"/>
          </a:p>
        </p:txBody>
      </p:sp>
    </p:spTree>
    <p:extLst>
      <p:ext uri="{BB962C8B-B14F-4D97-AF65-F5344CB8AC3E}">
        <p14:creationId xmlns:p14="http://schemas.microsoft.com/office/powerpoint/2010/main" val="4970071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az 4"/>
          <p:cNvPicPr>
            <a:picLocks noChangeAspect="1"/>
          </p:cNvPicPr>
          <p:nvPr/>
        </p:nvPicPr>
        <p:blipFill>
          <a:blip r:embed="rId3"/>
          <a:stretch>
            <a:fillRect/>
          </a:stretch>
        </p:blipFill>
        <p:spPr>
          <a:xfrm>
            <a:off x="-1" y="1"/>
            <a:ext cx="11296997" cy="1175344"/>
          </a:xfrm>
          <a:prstGeom prst="rect">
            <a:avLst/>
          </a:prstGeom>
        </p:spPr>
      </p:pic>
      <p:sp>
        <p:nvSpPr>
          <p:cNvPr id="6" name="Prostokąt 5"/>
          <p:cNvSpPr/>
          <p:nvPr/>
        </p:nvSpPr>
        <p:spPr>
          <a:xfrm>
            <a:off x="425001" y="1175345"/>
            <a:ext cx="11462197" cy="307777"/>
          </a:xfrm>
          <a:prstGeom prst="rect">
            <a:avLst/>
          </a:prstGeom>
        </p:spPr>
        <p:txBody>
          <a:bodyPr wrap="square">
            <a:spAutoFit/>
          </a:bodyPr>
          <a:lstStyle/>
          <a:p>
            <a:endParaRPr lang="pl-PL" sz="1400" dirty="0">
              <a:latin typeface="Arial" panose="020B0604020202020204" pitchFamily="34" charset="0"/>
              <a:ea typeface="Times New Roman" panose="02020603050405020304" pitchFamily="18" charset="0"/>
              <a:cs typeface="Arial" panose="020B0604020202020204" pitchFamily="34" charset="0"/>
            </a:endParaRPr>
          </a:p>
        </p:txBody>
      </p:sp>
      <p:sp>
        <p:nvSpPr>
          <p:cNvPr id="2" name="Prostokąt 1"/>
          <p:cNvSpPr/>
          <p:nvPr/>
        </p:nvSpPr>
        <p:spPr>
          <a:xfrm>
            <a:off x="268224" y="1298456"/>
            <a:ext cx="11618973" cy="4062651"/>
          </a:xfrm>
          <a:prstGeom prst="rect">
            <a:avLst/>
          </a:prstGeom>
        </p:spPr>
        <p:txBody>
          <a:bodyPr wrap="square">
            <a:spAutoFit/>
          </a:bodyPr>
          <a:lstStyle/>
          <a:p>
            <a:r>
              <a:rPr lang="pl-PL" sz="2400" b="1" dirty="0">
                <a:latin typeface="Arial" panose="020B0604020202020204" pitchFamily="34" charset="0"/>
                <a:cs typeface="Arial" panose="020B0604020202020204" pitchFamily="34" charset="0"/>
              </a:rPr>
              <a:t>Standard </a:t>
            </a:r>
            <a:r>
              <a:rPr lang="pl-PL" sz="2400" b="1" dirty="0" smtClean="0">
                <a:latin typeface="Arial" panose="020B0604020202020204" pitchFamily="34" charset="0"/>
                <a:cs typeface="Arial" panose="020B0604020202020204" pitchFamily="34" charset="0"/>
              </a:rPr>
              <a:t>szkoleń</a:t>
            </a:r>
          </a:p>
          <a:p>
            <a:endParaRPr lang="pl-PL" dirty="0" smtClean="0"/>
          </a:p>
          <a:p>
            <a:r>
              <a:rPr lang="pl-PL" dirty="0" smtClean="0"/>
              <a:t>Szkolenia </a:t>
            </a:r>
            <a:r>
              <a:rPr lang="pl-PL" dirty="0"/>
              <a:t>są realizowane przy zachowaniu wymogów Sekcji 3.5.1 </a:t>
            </a:r>
            <a:r>
              <a:rPr lang="pl-PL" i="1" dirty="0"/>
              <a:t>Wytycznych w zakresie realizacji przedsięwzięć z udziałem środków EFS w obszarze rynku pracy na lata 2014-2020</a:t>
            </a:r>
            <a:r>
              <a:rPr lang="pl-PL" dirty="0"/>
              <a:t>. </a:t>
            </a:r>
            <a:endParaRPr lang="pl-PL" b="1" i="1" dirty="0"/>
          </a:p>
          <a:p>
            <a:endParaRPr lang="pl-PL" dirty="0" smtClean="0"/>
          </a:p>
          <a:p>
            <a:r>
              <a:rPr lang="pl-PL" dirty="0" smtClean="0"/>
              <a:t>Szkolenie</a:t>
            </a:r>
            <a:r>
              <a:rPr lang="pl-PL" dirty="0"/>
              <a:t>:</a:t>
            </a:r>
            <a:endParaRPr lang="pl-PL" b="1" i="1" dirty="0"/>
          </a:p>
          <a:p>
            <a:pPr marL="285750" lvl="0" indent="-285750">
              <a:buFont typeface="Arial" panose="020B0604020202020204" pitchFamily="34" charset="0"/>
              <a:buChar char="•"/>
            </a:pPr>
            <a:r>
              <a:rPr lang="pl-PL" dirty="0"/>
              <a:t>jest zgodne ze zdiagnozowanymi potrzebami i potencjałem uczestnika projektu oraz uwzględnia zdiagnozowane potrzeby rynku pracy;</a:t>
            </a:r>
          </a:p>
          <a:p>
            <a:pPr marL="285750" lvl="0" indent="-285750">
              <a:buFont typeface="Arial" panose="020B0604020202020204" pitchFamily="34" charset="0"/>
              <a:buChar char="•"/>
            </a:pPr>
            <a:r>
              <a:rPr lang="pl-PL" dirty="0"/>
              <a:t>w jego efekcie uczestnik każdorazowo nabywa kwalifikacje lub kompetencje </a:t>
            </a:r>
            <a:r>
              <a:rPr lang="pl-PL" dirty="0" smtClean="0"/>
              <a:t>w </a:t>
            </a:r>
            <a:r>
              <a:rPr lang="pl-PL" dirty="0"/>
              <a:t>rozumieniu </a:t>
            </a:r>
            <a:r>
              <a:rPr lang="pl-PL" i="1" dirty="0"/>
              <a:t>Wytycznych w zakresie monitorowania postępu rzeczowego realizacji programów operacyjnych na lata </a:t>
            </a:r>
            <a:r>
              <a:rPr lang="pl-PL" i="1" dirty="0" smtClean="0"/>
              <a:t>2014-2020</a:t>
            </a:r>
            <a:r>
              <a:rPr lang="pl-PL" dirty="0" smtClean="0"/>
              <a:t>.</a:t>
            </a:r>
          </a:p>
          <a:p>
            <a:pPr marL="285750" lvl="0" indent="-285750">
              <a:buFont typeface="Arial" panose="020B0604020202020204" pitchFamily="34" charset="0"/>
              <a:buChar char="•"/>
            </a:pPr>
            <a:endParaRPr lang="pl-PL" dirty="0"/>
          </a:p>
          <a:p>
            <a:pPr lvl="0"/>
            <a:endParaRPr lang="pl-PL" dirty="0" smtClean="0"/>
          </a:p>
          <a:p>
            <a:pPr lvl="0"/>
            <a:r>
              <a:rPr lang="pl-PL" dirty="0" smtClean="0"/>
              <a:t>Uwaga!</a:t>
            </a:r>
          </a:p>
          <a:p>
            <a:pPr lvl="0"/>
            <a:r>
              <a:rPr lang="pl-PL" dirty="0" smtClean="0"/>
              <a:t>Konieczność zapoznania się z definicją i wymaganiami odnośnie kwalifikacji i kompetencji.</a:t>
            </a:r>
            <a:endParaRPr lang="pl-PL" dirty="0"/>
          </a:p>
        </p:txBody>
      </p:sp>
    </p:spTree>
    <p:extLst>
      <p:ext uri="{BB962C8B-B14F-4D97-AF65-F5344CB8AC3E}">
        <p14:creationId xmlns:p14="http://schemas.microsoft.com/office/powerpoint/2010/main" val="174482037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3921</TotalTime>
  <Words>1722</Words>
  <Application>Microsoft Office PowerPoint</Application>
  <PresentationFormat>Panoramiczny</PresentationFormat>
  <Paragraphs>172</Paragraphs>
  <Slides>17</Slides>
  <Notes>17</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17</vt:i4>
      </vt:variant>
    </vt:vector>
  </HeadingPairs>
  <TitlesOfParts>
    <vt:vector size="23" baseType="lpstr">
      <vt:lpstr>Arial</vt:lpstr>
      <vt:lpstr>Calibri</vt:lpstr>
      <vt:lpstr>Calibri Light</vt:lpstr>
      <vt:lpstr>Times New Roman</vt:lpstr>
      <vt:lpstr>Wingdings</vt:lpstr>
      <vt:lpstr>Motyw pakietu Office</vt:lpstr>
      <vt:lpstr> </vt:lpstr>
      <vt:lpstr> </vt:lpstr>
      <vt:lpstr> </vt:lpstr>
      <vt:lpstr> </vt:lpstr>
      <vt:lpstr>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Tomasz Fedorowicz</dc:creator>
  <cp:lastModifiedBy>Katarzyna Rauchut</cp:lastModifiedBy>
  <cp:revision>457</cp:revision>
  <cp:lastPrinted>2018-01-22T09:36:12Z</cp:lastPrinted>
  <dcterms:created xsi:type="dcterms:W3CDTF">2015-01-16T09:53:47Z</dcterms:created>
  <dcterms:modified xsi:type="dcterms:W3CDTF">2021-03-16T06:49:52Z</dcterms:modified>
</cp:coreProperties>
</file>