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17" r:id="rId2"/>
    <p:sldId id="414" r:id="rId3"/>
    <p:sldId id="467" r:id="rId4"/>
    <p:sldId id="468" r:id="rId5"/>
    <p:sldId id="500" r:id="rId6"/>
    <p:sldId id="469" r:id="rId7"/>
    <p:sldId id="470" r:id="rId8"/>
    <p:sldId id="502" r:id="rId9"/>
    <p:sldId id="503" r:id="rId10"/>
    <p:sldId id="504" r:id="rId11"/>
    <p:sldId id="505" r:id="rId12"/>
    <p:sldId id="506" r:id="rId13"/>
    <p:sldId id="507" r:id="rId14"/>
    <p:sldId id="481" r:id="rId15"/>
    <p:sldId id="501" r:id="rId16"/>
    <p:sldId id="484" r:id="rId17"/>
    <p:sldId id="485" r:id="rId18"/>
    <p:sldId id="487" r:id="rId19"/>
    <p:sldId id="489" r:id="rId20"/>
    <p:sldId id="490" r:id="rId21"/>
    <p:sldId id="491" r:id="rId22"/>
    <p:sldId id="492" r:id="rId23"/>
    <p:sldId id="493" r:id="rId24"/>
    <p:sldId id="494" r:id="rId25"/>
    <p:sldId id="495" r:id="rId26"/>
    <p:sldId id="496" r:id="rId27"/>
    <p:sldId id="497" r:id="rId28"/>
    <p:sldId id="498" r:id="rId29"/>
    <p:sldId id="499" r:id="rId30"/>
    <p:sldId id="466" r:id="rId31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6F2F"/>
    <a:srgbClr val="133913"/>
    <a:srgbClr val="339933"/>
    <a:srgbClr val="007E39"/>
    <a:srgbClr val="3A3E69"/>
    <a:srgbClr val="005C2A"/>
    <a:srgbClr val="525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68" autoAdjust="0"/>
    <p:restoredTop sz="65247" autoAdjust="0"/>
  </p:normalViewPr>
  <p:slideViewPr>
    <p:cSldViewPr>
      <p:cViewPr varScale="1">
        <p:scale>
          <a:sx n="87" d="100"/>
          <a:sy n="87" d="100"/>
        </p:scale>
        <p:origin x="145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D4C3D-578F-46D1-AC7C-8C8BD3765710}" type="datetimeFigureOut">
              <a:rPr lang="pl-PL" smtClean="0"/>
              <a:t>15.03.2021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975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C700A-A327-446D-B3B2-C2C369C19B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925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346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744" y="0"/>
            <a:ext cx="2946345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D8C158E-D297-46F5-BD63-F5339B0BA082}" type="datetimeFigureOut">
              <a:rPr lang="pl-PL"/>
              <a:pPr>
                <a:defRPr/>
              </a:pPr>
              <a:t>15.03.2021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927" y="4714440"/>
            <a:ext cx="5437822" cy="44671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9428879"/>
            <a:ext cx="2946346" cy="496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744" y="9428879"/>
            <a:ext cx="2946345" cy="49617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E88D83-28DA-4713-9934-200EB2AB8C5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255894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98245B-A6A7-498A-A9F8-498543561643}" type="slidenum">
              <a:rPr lang="pl-PL" altLang="pl-PL"/>
              <a:pPr eaLnBrk="1" hangingPunct="1"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18377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33B6225-60D3-4B94-B90A-D9A9E6D98E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AC3CE6-706D-457B-9672-361FD47D84CC}" type="slidenum">
              <a:rPr lang="pl-PL" altLang="pl-PL" sz="1300" smtClean="0"/>
              <a:pPr>
                <a:spcBef>
                  <a:spcPct val="0"/>
                </a:spcBef>
              </a:pPr>
              <a:t>2</a:t>
            </a:fld>
            <a:endParaRPr lang="pl-PL" altLang="pl-PL" sz="1300"/>
          </a:p>
        </p:txBody>
      </p:sp>
      <p:sp>
        <p:nvSpPr>
          <p:cNvPr id="7171" name="Rectangle 7">
            <a:extLst>
              <a:ext uri="{FF2B5EF4-FFF2-40B4-BE49-F238E27FC236}">
                <a16:creationId xmlns:a16="http://schemas.microsoft.com/office/drawing/2014/main" id="{69897155-C77D-47C4-9EFB-2C9C1BC3815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88914" y="9721850"/>
            <a:ext cx="3049513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7515" tIns="50708" rIns="97515" bIns="50708" anchor="b"/>
          <a:lstStyle>
            <a:lvl1pPr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A529C16-E0EC-42E1-A52A-63BC4F3491B1}" type="slidenum">
              <a:rPr lang="pl-PL" altLang="pl-PL"/>
              <a:pPr algn="r" eaLnBrk="1" hangingPunct="1">
                <a:spcBef>
                  <a:spcPct val="0"/>
                </a:spcBef>
              </a:pPr>
              <a:t>2</a:t>
            </a:fld>
            <a:endParaRPr lang="pl-PL" altLang="pl-PL"/>
          </a:p>
        </p:txBody>
      </p:sp>
      <p:sp>
        <p:nvSpPr>
          <p:cNvPr id="7172" name="Text Box 1">
            <a:extLst>
              <a:ext uri="{FF2B5EF4-FFF2-40B4-BE49-F238E27FC236}">
                <a16:creationId xmlns:a16="http://schemas.microsoft.com/office/drawing/2014/main" id="{92D14CBB-D217-47A9-A608-F32B79E00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487" y="9723439"/>
            <a:ext cx="3051087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7515" tIns="50708" rIns="97515" bIns="50708" anchor="b"/>
          <a:lstStyle>
            <a:lvl1pPr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9867418-B882-4FD5-A7D8-A23352B7B637}" type="slidenum">
              <a:rPr lang="pl-PL" altLang="pl-PL">
                <a:latin typeface="Arial Narrow" panose="020B0606020202030204" pitchFamily="34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pl-PL" altLang="pl-PL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73" name="Rectangle 2">
            <a:extLst>
              <a:ext uri="{FF2B5EF4-FFF2-40B4-BE49-F238E27FC236}">
                <a16:creationId xmlns:a16="http://schemas.microsoft.com/office/drawing/2014/main" id="{9C7BF179-5C76-4BD2-9E1D-0D112852C6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9200" y="1279525"/>
            <a:ext cx="4603750" cy="3454400"/>
          </a:xfrm>
          <a:ln/>
        </p:spPr>
      </p:sp>
      <p:sp>
        <p:nvSpPr>
          <p:cNvPr id="7174" name="Rectangle 3">
            <a:extLst>
              <a:ext uri="{FF2B5EF4-FFF2-40B4-BE49-F238E27FC236}">
                <a16:creationId xmlns:a16="http://schemas.microsoft.com/office/drawing/2014/main" id="{2BBAD4F2-7102-4D55-B3DC-602E42ED68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9402" y="4860925"/>
            <a:ext cx="5162771" cy="46053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7515" tIns="50708" rIns="97515" bIns="50708" anchor="ctr"/>
          <a:lstStyle/>
          <a:p>
            <a:pPr eaLnBrk="1" hangingPunct="1"/>
            <a:endParaRPr lang="pl-PL" alt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34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>
            <a:extLst>
              <a:ext uri="{FF2B5EF4-FFF2-40B4-BE49-F238E27FC236}">
                <a16:creationId xmlns:a16="http://schemas.microsoft.com/office/drawing/2014/main" id="{1BA899A0-9499-4123-88B2-7F98893661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AAF42F-95DF-43D8-ABFE-C3B71E66ED5D}" type="slidenum">
              <a:rPr lang="pl-PL" altLang="pl-PL" sz="1300" smtClean="0"/>
              <a:pPr>
                <a:spcBef>
                  <a:spcPct val="0"/>
                </a:spcBef>
              </a:pPr>
              <a:t>30</a:t>
            </a:fld>
            <a:endParaRPr lang="pl-PL" altLang="pl-PL" sz="1300"/>
          </a:p>
        </p:txBody>
      </p:sp>
      <p:sp>
        <p:nvSpPr>
          <p:cNvPr id="113667" name="Rectangle 7">
            <a:extLst>
              <a:ext uri="{FF2B5EF4-FFF2-40B4-BE49-F238E27FC236}">
                <a16:creationId xmlns:a16="http://schemas.microsoft.com/office/drawing/2014/main" id="{C80654C6-1E73-457A-A5CA-E4AF5CE25B8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88914" y="9721850"/>
            <a:ext cx="3049513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7515" tIns="50708" rIns="97515" bIns="50708" anchor="b"/>
          <a:lstStyle>
            <a:lvl1pPr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5127EA8-92B4-434A-B910-144A43EC96B9}" type="slidenum">
              <a:rPr lang="pl-PL" altLang="pl-PL"/>
              <a:pPr algn="r" eaLnBrk="1" hangingPunct="1">
                <a:spcBef>
                  <a:spcPct val="0"/>
                </a:spcBef>
              </a:pPr>
              <a:t>30</a:t>
            </a:fld>
            <a:endParaRPr lang="pl-PL" altLang="pl-PL"/>
          </a:p>
        </p:txBody>
      </p:sp>
      <p:sp>
        <p:nvSpPr>
          <p:cNvPr id="113668" name="Text Box 1">
            <a:extLst>
              <a:ext uri="{FF2B5EF4-FFF2-40B4-BE49-F238E27FC236}">
                <a16:creationId xmlns:a16="http://schemas.microsoft.com/office/drawing/2014/main" id="{8C679EEF-342C-4EE8-8E04-E0926B622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8914" y="9721851"/>
            <a:ext cx="3051086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5565" tIns="47977" rIns="95565" bIns="47977" anchor="b"/>
          <a:lstStyle>
            <a:lvl1pPr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FB31BA7-E5AC-4A7A-BB6A-596B22EDD3D7}" type="slidenum">
              <a:rPr lang="pl-PL" altLang="pl-PL" sz="1400">
                <a:latin typeface="Arial Narrow" panose="020B0606020202030204" pitchFamily="34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30</a:t>
            </a:fld>
            <a:endParaRPr lang="pl-PL" altLang="pl-PL" sz="140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3669" name="Rectangle 2">
            <a:extLst>
              <a:ext uri="{FF2B5EF4-FFF2-40B4-BE49-F238E27FC236}">
                <a16:creationId xmlns:a16="http://schemas.microsoft.com/office/drawing/2014/main" id="{7817C632-C48A-4F97-97B7-1EF78E615D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70" name="Rectangle 3">
            <a:extLst>
              <a:ext uri="{FF2B5EF4-FFF2-40B4-BE49-F238E27FC236}">
                <a16:creationId xmlns:a16="http://schemas.microsoft.com/office/drawing/2014/main" id="{BC3BEB7A-92F4-4544-85E4-ABE94775E8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9402" y="4860925"/>
            <a:ext cx="5162771" cy="46053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7515" tIns="50708" rIns="97515" bIns="50708" anchor="ctr"/>
          <a:lstStyle/>
          <a:p>
            <a:pPr eaLnBrk="1" hangingPunct="1"/>
            <a:endParaRPr lang="pl-PL" alt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027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4FEAE3-64BC-4CA0-A3AC-603851375EE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5647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5ECF0-8781-4B6D-B9FA-75166DDAEA6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6673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D5496-650B-4010-82A8-8D8403AEBDB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895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038763-23F6-4551-9A9F-00AB23240A8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7609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F92BB-AA8F-4F83-B27F-2966C4EF705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8944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19C72-84F0-433F-BC48-FFEFE249FF8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3371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76B68B-570A-4F60-85E4-3F0EA80BF3C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8866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62551-7BB2-44DE-ADB3-F02E0A7A900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89769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7B83BC-1865-42BA-86A1-D5D4800B8E8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1274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9DCFF9-A171-4B5D-8020-913EE50CA4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9756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EEA72-3116-47BA-8EE3-741164DDFE5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9031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347828-0F60-4841-9769-15025AD2721F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4482779" cy="576063"/>
          </a:xfrm>
        </p:spPr>
      </p:pic>
      <p:sp>
        <p:nvSpPr>
          <p:cNvPr id="2" name="pole tekstowe 1"/>
          <p:cNvSpPr txBox="1"/>
          <p:nvPr/>
        </p:nvSpPr>
        <p:spPr>
          <a:xfrm>
            <a:off x="4139952" y="2924944"/>
            <a:ext cx="500404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altLang="pl-PL" sz="2400" b="1" dirty="0">
                <a:latin typeface="Calibri" panose="020F0502020204030204" pitchFamily="34" charset="0"/>
              </a:rPr>
              <a:t>Równość szans i niedyskryminacji</a:t>
            </a:r>
            <a:br>
              <a:rPr lang="pl-PL" altLang="pl-PL" sz="2400" b="1" dirty="0">
                <a:latin typeface="Calibri" panose="020F0502020204030204" pitchFamily="34" charset="0"/>
              </a:rPr>
            </a:br>
            <a:r>
              <a:rPr lang="pl-PL" altLang="pl-PL" b="1" dirty="0">
                <a:latin typeface="Calibri" panose="020F0502020204030204" pitchFamily="34" charset="0"/>
              </a:rPr>
              <a:t> </a:t>
            </a:r>
            <a:br>
              <a:rPr lang="pl-PL" altLang="pl-PL" b="1" dirty="0">
                <a:latin typeface="Calibri" panose="020F0502020204030204" pitchFamily="34" charset="0"/>
              </a:rPr>
            </a:br>
            <a:r>
              <a:rPr lang="pl-PL" altLang="pl-PL" b="1" dirty="0">
                <a:latin typeface="Calibri" panose="020F0502020204030204" pitchFamily="34" charset="0"/>
              </a:rPr>
              <a:t>Dostępność dla osób z niepełnosprawnościami </a:t>
            </a:r>
            <a:br>
              <a:rPr lang="pl-PL" altLang="pl-PL" b="1" dirty="0">
                <a:latin typeface="Calibri" panose="020F0502020204030204" pitchFamily="34" charset="0"/>
              </a:rPr>
            </a:br>
            <a:r>
              <a:rPr lang="pl-PL" altLang="pl-PL" b="1" dirty="0">
                <a:latin typeface="Calibri" panose="020F0502020204030204" pitchFamily="34" charset="0"/>
              </a:rPr>
              <a:t>Równość szans kobiet i </a:t>
            </a:r>
            <a:r>
              <a:rPr lang="pl-PL" altLang="pl-PL" b="1" dirty="0" smtClean="0">
                <a:latin typeface="Calibri" panose="020F0502020204030204" pitchFamily="34" charset="0"/>
              </a:rPr>
              <a:t>mężczyzn</a:t>
            </a:r>
          </a:p>
          <a:p>
            <a:endParaRPr lang="pl-PL" b="1" dirty="0" smtClean="0">
              <a:latin typeface="Calibri" panose="020F0502020204030204" pitchFamily="34" charset="0"/>
            </a:endParaRPr>
          </a:p>
          <a:p>
            <a:r>
              <a:rPr lang="pl-PL" b="1" dirty="0" smtClean="0">
                <a:latin typeface="Calibri" panose="020F0502020204030204" pitchFamily="34" charset="0"/>
              </a:rPr>
              <a:t>Konkurs </a:t>
            </a:r>
            <a:r>
              <a:rPr lang="pl-PL" b="1" dirty="0">
                <a:latin typeface="Calibri" panose="020F0502020204030204" pitchFamily="34" charset="0"/>
              </a:rPr>
              <a:t>nr: </a:t>
            </a:r>
            <a:r>
              <a:rPr lang="pl-PL" b="1" dirty="0" smtClean="0">
                <a:latin typeface="Calibri" panose="020F0502020204030204" pitchFamily="34" charset="0"/>
              </a:rPr>
              <a:t>POWR.01.02.01-IP.25-08-K05/21</a:t>
            </a:r>
            <a:endParaRPr lang="pl-PL" b="1" dirty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</a:rPr>
              <a:t>W RAMACH OSI PRIORYTETOWEJ I </a:t>
            </a:r>
            <a:r>
              <a:rPr lang="pl-PL" dirty="0" smtClean="0">
                <a:latin typeface="Calibri" panose="020F0502020204030204" pitchFamily="34" charset="0"/>
              </a:rPr>
              <a:t>RYNEK PRACY OTWARTY DLA WSZYSTKICH </a:t>
            </a:r>
            <a:r>
              <a:rPr lang="pl-PL" b="1" dirty="0">
                <a:latin typeface="Calibri" panose="020F0502020204030204" pitchFamily="34" charset="0"/>
              </a:rPr>
              <a:t>PROGRAMU OPERACYJNEGO WIEDZA EDUKACJA ROZWÓJ 2014-2020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sz="1600" dirty="0" smtClean="0">
                <a:latin typeface="Calibri" panose="020F0502020204030204" pitchFamily="34" charset="0"/>
              </a:rPr>
              <a:t>16 marca 2021 r.</a:t>
            </a:r>
            <a:endParaRPr lang="pl-PL" sz="1600" dirty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395536" y="1052736"/>
            <a:ext cx="842493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>
                <a:latin typeface="Calibri" panose="020F0502020204030204" pitchFamily="34" charset="0"/>
              </a:rPr>
              <a:t>Koncepcja uniwersalnego projektowania – 8 reguł: </a:t>
            </a:r>
          </a:p>
          <a:p>
            <a:pPr marL="342900" indent="-3429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altLang="pl-PL" sz="1600" b="1" dirty="0" smtClean="0">
                <a:latin typeface="Calibri" panose="020F0502020204030204" pitchFamily="34" charset="0"/>
              </a:rPr>
              <a:t>równe </a:t>
            </a:r>
            <a:r>
              <a:rPr lang="pl-PL" altLang="pl-PL" sz="1600" b="1" dirty="0">
                <a:latin typeface="Calibri" panose="020F0502020204030204" pitchFamily="34" charset="0"/>
              </a:rPr>
              <a:t>szanse dla wszystkich </a:t>
            </a:r>
            <a:r>
              <a:rPr lang="pl-PL" altLang="pl-PL" sz="1600" dirty="0">
                <a:latin typeface="Calibri" panose="020F0502020204030204" pitchFamily="34" charset="0"/>
              </a:rPr>
              <a:t>– równy dostęp do przestrzeni, przedmiotów, budynków;</a:t>
            </a:r>
          </a:p>
          <a:p>
            <a:pPr marL="342900" indent="-3429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altLang="pl-PL" sz="1600" b="1" dirty="0">
                <a:latin typeface="Calibri" panose="020F0502020204030204" pitchFamily="34" charset="0"/>
              </a:rPr>
              <a:t>elastyczność w użytkowaniu </a:t>
            </a:r>
            <a:r>
              <a:rPr lang="pl-PL" altLang="pl-PL" sz="1600" dirty="0">
                <a:latin typeface="Calibri" panose="020F0502020204030204" pitchFamily="34" charset="0"/>
              </a:rPr>
              <a:t>– różnorodny sposób użycia przedmiotów ze względu na możliwości i potrzeby użytkowników;</a:t>
            </a:r>
          </a:p>
          <a:p>
            <a:pPr marL="342900" indent="-3429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altLang="pl-PL" sz="1600" b="1" dirty="0">
                <a:latin typeface="Calibri" panose="020F0502020204030204" pitchFamily="34" charset="0"/>
              </a:rPr>
              <a:t>prostota i intuicyjność w użyciu </a:t>
            </a:r>
            <a:r>
              <a:rPr lang="pl-PL" altLang="pl-PL" sz="1600" dirty="0">
                <a:latin typeface="Calibri" panose="020F0502020204030204" pitchFamily="34" charset="0"/>
              </a:rPr>
              <a:t>– projektowanie przestrzeni i przedmiotów, aby ich funkcje były zrozumiałe dla każdego użytkownika, bez względu na wiedzę, doświadczenie, umiejętności językowe, poziom koncentracji;</a:t>
            </a:r>
          </a:p>
          <a:p>
            <a:pPr marL="342900" indent="-3429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altLang="pl-PL" sz="1600" b="1" dirty="0">
                <a:latin typeface="Calibri" panose="020F0502020204030204" pitchFamily="34" charset="0"/>
              </a:rPr>
              <a:t>postrzegalność informacji </a:t>
            </a:r>
            <a:r>
              <a:rPr lang="pl-PL" altLang="pl-PL" sz="1600" dirty="0">
                <a:latin typeface="Calibri" panose="020F0502020204030204" pitchFamily="34" charset="0"/>
              </a:rPr>
              <a:t>– informacja dostępna poprzez wzrok, słuch, dotyk;</a:t>
            </a:r>
          </a:p>
          <a:p>
            <a:pPr marL="342900" indent="-3429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altLang="pl-PL" sz="1600" b="1" dirty="0">
                <a:latin typeface="Calibri" panose="020F0502020204030204" pitchFamily="34" charset="0"/>
              </a:rPr>
              <a:t>tolerancja na błędy </a:t>
            </a:r>
            <a:r>
              <a:rPr lang="pl-PL" altLang="pl-PL" sz="1600" dirty="0">
                <a:latin typeface="Calibri" panose="020F0502020204030204" pitchFamily="34" charset="0"/>
              </a:rPr>
              <a:t>– minimalizacja ryzyka błędnego użycia przedmiotów i ograniczenie niekorzystnych konsekwencji przypadkowego użycia przedmiotu;</a:t>
            </a:r>
          </a:p>
          <a:p>
            <a:pPr marL="342900" indent="-3429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altLang="pl-PL" sz="1600" b="1" dirty="0">
                <a:latin typeface="Calibri" panose="020F0502020204030204" pitchFamily="34" charset="0"/>
              </a:rPr>
              <a:t>niewielki wysiłek fizyczny podczas użytkowania</a:t>
            </a:r>
            <a:r>
              <a:rPr lang="pl-PL" altLang="pl-PL" sz="1600" dirty="0">
                <a:latin typeface="Calibri" panose="020F0502020204030204" pitchFamily="34" charset="0"/>
              </a:rPr>
              <a:t>;</a:t>
            </a:r>
          </a:p>
          <a:p>
            <a:pPr marL="342900" indent="-3429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altLang="pl-PL" sz="1600" b="1" dirty="0">
                <a:latin typeface="Calibri" panose="020F0502020204030204" pitchFamily="34" charset="0"/>
              </a:rPr>
              <a:t>rozmiar i przestrzeń wystarczające do użytkowania</a:t>
            </a:r>
            <a:r>
              <a:rPr lang="pl-PL" altLang="pl-PL" sz="1600" dirty="0">
                <a:latin typeface="Calibri" panose="020F0502020204030204" pitchFamily="34" charset="0"/>
              </a:rPr>
              <a:t>; </a:t>
            </a:r>
          </a:p>
          <a:p>
            <a:pPr marL="342900" indent="-3429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altLang="pl-PL" sz="1600" b="1" dirty="0">
                <a:latin typeface="Calibri" panose="020F0502020204030204" pitchFamily="34" charset="0"/>
              </a:rPr>
              <a:t>percepcja równości </a:t>
            </a:r>
            <a:r>
              <a:rPr lang="pl-PL" altLang="pl-PL" sz="1600" dirty="0">
                <a:latin typeface="Calibri" panose="020F0502020204030204" pitchFamily="34" charset="0"/>
              </a:rPr>
              <a:t>– równoprawny dostęp do środowiska, transportu, usług powszechnych, zapewniony w taki sposób, aby korzystający nie czuł się </a:t>
            </a:r>
            <a:r>
              <a:rPr lang="pl-PL" altLang="pl-PL" sz="1600" dirty="0" smtClean="0">
                <a:latin typeface="Calibri" panose="020F0502020204030204" pitchFamily="34" charset="0"/>
              </a:rPr>
              <a:t>dyskryminowany</a:t>
            </a:r>
            <a:endParaRPr lang="pl-PL" altLang="pl-PL" sz="1600" dirty="0">
              <a:latin typeface="Calibri" panose="020F0502020204030204" pitchFamily="34" charset="0"/>
            </a:endParaRP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1707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395536" y="2132856"/>
            <a:ext cx="8352928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>
                <a:latin typeface="Calibri" panose="020F0502020204030204" pitchFamily="34" charset="0"/>
              </a:rPr>
              <a:t>Mechanizm racjonalnych usprawnień (MRU) – </a:t>
            </a:r>
            <a:r>
              <a:rPr lang="pl-PL" altLang="pl-PL" sz="2000" dirty="0">
                <a:latin typeface="Calibri" panose="020F0502020204030204" pitchFamily="34" charset="0"/>
              </a:rPr>
              <a:t>konieczne i odpowiednie zmiany oraz dostosowania, nienakładające nieproporcjonalnego lub nadmiernego obciążenia, rozpatrywane osobno dla każdego konkretnego przypadku, w celu zapewnienia osobom z niepełnosprawnościami możliwości korzystania z wszelkich praw człowieka i podstawowych wolności oraz ich wykonywania na zasadzie równości z innymi osobami</a:t>
            </a:r>
            <a:r>
              <a:rPr lang="pl-PL" altLang="pl-PL" sz="2000" dirty="0" smtClean="0">
                <a:latin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150000"/>
              </a:lnSpc>
              <a:buNone/>
            </a:pPr>
            <a:endParaRPr lang="pl-PL" dirty="0" smtClean="0"/>
          </a:p>
          <a:p>
            <a:pPr eaLnBrk="1" hangingPunct="1">
              <a:lnSpc>
                <a:spcPct val="150000"/>
              </a:lnSpc>
              <a:buNone/>
            </a:pPr>
            <a:r>
              <a:rPr lang="pl-PL" dirty="0" smtClean="0"/>
              <a:t>Stawka jednostkowa obejmuje </a:t>
            </a:r>
            <a:r>
              <a:rPr lang="pl-PL" dirty="0"/>
              <a:t>koszt racjonalnych </a:t>
            </a:r>
            <a:r>
              <a:rPr lang="pl-PL" dirty="0" smtClean="0"/>
              <a:t>usprawnień.</a:t>
            </a:r>
            <a:endParaRPr lang="pl-PL" altLang="pl-PL" sz="20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None/>
            </a:pPr>
            <a:endParaRPr lang="pl-PL" altLang="pl-PL" sz="20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None/>
            </a:pPr>
            <a:endParaRPr lang="pl-PL" altLang="pl-PL" sz="2000" dirty="0">
              <a:latin typeface="Calibri" panose="020F0502020204030204" pitchFamily="34" charset="0"/>
            </a:endParaRP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6626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467544" y="1196752"/>
            <a:ext cx="842493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>
                <a:latin typeface="Calibri" panose="020F0502020204030204" pitchFamily="34" charset="0"/>
              </a:rPr>
              <a:t>Przykładowe usprawnienia</a:t>
            </a:r>
          </a:p>
          <a:p>
            <a:pPr eaLnBrk="1" hangingPunct="1">
              <a:lnSpc>
                <a:spcPct val="150000"/>
              </a:lnSpc>
              <a:buNone/>
            </a:pPr>
            <a:endParaRPr lang="pl-PL" altLang="pl-PL" sz="2000" b="1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>
                <a:latin typeface="Calibri" panose="020F0502020204030204" pitchFamily="34" charset="0"/>
              </a:rPr>
              <a:t>Osoby z niepełnosprawnością ruchową</a:t>
            </a:r>
          </a:p>
          <a:p>
            <a:pPr marL="342900" indent="-342900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sz="2000" dirty="0">
                <a:latin typeface="Calibri" panose="020F0502020204030204" pitchFamily="34" charset="0"/>
              </a:rPr>
              <a:t> specjalistyczny transport na miejsce realizacji wsparcia</a:t>
            </a:r>
          </a:p>
          <a:p>
            <a:pPr marL="342900" indent="-342900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sz="2000" dirty="0">
                <a:latin typeface="Calibri" panose="020F0502020204030204" pitchFamily="34" charset="0"/>
              </a:rPr>
              <a:t>zmiana miejsca realizacji projektu na dostępne</a:t>
            </a:r>
          </a:p>
          <a:p>
            <a:pPr marL="342900" indent="-342900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sz="2000" dirty="0">
                <a:latin typeface="Calibri" panose="020F0502020204030204" pitchFamily="34" charset="0"/>
              </a:rPr>
              <a:t> budowa tymczasowych podjazdów, montaż platform, wind, podnośników 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>
                <a:latin typeface="Calibri" panose="020F0502020204030204" pitchFamily="34" charset="0"/>
              </a:rPr>
              <a:t>Osoby niewidome, słabowidzące i głuchoniewidome </a:t>
            </a:r>
          </a:p>
          <a:p>
            <a:pPr marL="342900" indent="-342900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sz="2000" dirty="0">
                <a:latin typeface="Calibri" panose="020F0502020204030204" pitchFamily="34" charset="0"/>
              </a:rPr>
              <a:t>właściwe oznakowanie budynków – elementy kontrastujące i wypukłe</a:t>
            </a:r>
          </a:p>
          <a:p>
            <a:pPr marL="342900" indent="-342900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sz="2000" dirty="0">
                <a:latin typeface="Calibri" panose="020F0502020204030204" pitchFamily="34" charset="0"/>
              </a:rPr>
              <a:t>zakup i instalacja programów powiększających, mówiących, drukarek z alfabetem Braille’a, zastosowanie powiększonej czcionki, </a:t>
            </a:r>
            <a:r>
              <a:rPr lang="pl-PL" altLang="pl-PL" sz="2000" dirty="0" err="1">
                <a:latin typeface="Calibri" panose="020F0502020204030204" pitchFamily="34" charset="0"/>
              </a:rPr>
              <a:t>bezszeryfowej</a:t>
            </a:r>
            <a:endParaRPr lang="pl-PL" altLang="pl-PL" sz="2000" dirty="0">
              <a:latin typeface="Calibri" panose="020F0502020204030204" pitchFamily="34" charset="0"/>
            </a:endParaRPr>
          </a:p>
          <a:p>
            <a:pPr marL="342900" indent="-342900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sz="2000" dirty="0">
                <a:latin typeface="Calibri" panose="020F0502020204030204" pitchFamily="34" charset="0"/>
              </a:rPr>
              <a:t>pies </a:t>
            </a:r>
            <a:r>
              <a:rPr lang="pl-PL" altLang="pl-PL" sz="2000" dirty="0" smtClean="0">
                <a:latin typeface="Calibri" panose="020F0502020204030204" pitchFamily="34" charset="0"/>
              </a:rPr>
              <a:t>asystujący</a:t>
            </a:r>
            <a:endParaRPr lang="pl-PL" altLang="pl-PL" sz="2000" dirty="0">
              <a:latin typeface="Calibri" panose="020F0502020204030204" pitchFamily="34" charset="0"/>
            </a:endParaRP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837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395536" y="1196752"/>
            <a:ext cx="842493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>
                <a:latin typeface="Calibri" panose="020F0502020204030204" pitchFamily="34" charset="0"/>
              </a:rPr>
              <a:t>Przykładowe usprawnienia – cd.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 smtClean="0">
                <a:latin typeface="Calibri" panose="020F0502020204030204" pitchFamily="34" charset="0"/>
              </a:rPr>
              <a:t>Osoby </a:t>
            </a:r>
            <a:r>
              <a:rPr lang="pl-PL" altLang="pl-PL" sz="2000" b="1" dirty="0">
                <a:latin typeface="Calibri" panose="020F0502020204030204" pitchFamily="34" charset="0"/>
              </a:rPr>
              <a:t>głuche i słabosłyszące</a:t>
            </a:r>
          </a:p>
          <a:p>
            <a:pPr marL="342900" indent="-342900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sz="2000" dirty="0">
                <a:latin typeface="Calibri" panose="020F0502020204030204" pitchFamily="34" charset="0"/>
              </a:rPr>
              <a:t>tłumacz języka migowego lub tłumacz-przewodnik</a:t>
            </a:r>
          </a:p>
          <a:p>
            <a:pPr marL="342900" indent="-342900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sz="2000" dirty="0">
                <a:latin typeface="Calibri" panose="020F0502020204030204" pitchFamily="34" charset="0"/>
              </a:rPr>
              <a:t>zakup i instalacja kamer do kontaktu z osobą posługującą się językiem migowym</a:t>
            </a:r>
          </a:p>
          <a:p>
            <a:pPr marL="342900" indent="-342900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sz="2000" dirty="0">
                <a:latin typeface="Calibri" panose="020F0502020204030204" pitchFamily="34" charset="0"/>
              </a:rPr>
              <a:t>nagranie materiałów na video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>
                <a:latin typeface="Calibri" panose="020F0502020204030204" pitchFamily="34" charset="0"/>
              </a:rPr>
              <a:t>Inne</a:t>
            </a:r>
          </a:p>
          <a:p>
            <a:pPr marL="342900" indent="-342900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sz="2000" dirty="0">
                <a:latin typeface="Calibri" panose="020F0502020204030204" pitchFamily="34" charset="0"/>
              </a:rPr>
              <a:t>wydłużony czas wsparcia</a:t>
            </a:r>
          </a:p>
          <a:p>
            <a:pPr marL="342900" indent="-342900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sz="2000" dirty="0">
                <a:latin typeface="Calibri" panose="020F0502020204030204" pitchFamily="34" charset="0"/>
              </a:rPr>
              <a:t>dostosowanie posiłków do potrzeb żywieniowych wynikających z niepełnosprawności</a:t>
            </a:r>
            <a:r>
              <a:rPr lang="pl-PL" altLang="pl-PL" sz="2000" b="1" dirty="0">
                <a:latin typeface="Calibri" panose="020F0502020204030204" pitchFamily="34" charset="0"/>
              </a:rPr>
              <a:t>	</a:t>
            </a: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9471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251520" y="1196752"/>
            <a:ext cx="864096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sz="2000" b="1" dirty="0" smtClean="0">
                <a:latin typeface="Calibri" panose="020F0502020204030204" pitchFamily="34" charset="0"/>
              </a:rPr>
              <a:t>Dostępny projekt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</a:rPr>
              <a:t>Podczas  </a:t>
            </a:r>
            <a:r>
              <a:rPr lang="pl-PL" b="1" dirty="0">
                <a:latin typeface="Calibri" panose="020F0502020204030204" pitchFamily="34" charset="0"/>
              </a:rPr>
              <a:t>planowania </a:t>
            </a:r>
            <a:r>
              <a:rPr lang="pl-PL" b="1" dirty="0" smtClean="0">
                <a:latin typeface="Calibri" panose="020F0502020204030204" pitchFamily="34" charset="0"/>
              </a:rPr>
              <a:t>projektu wnioskodawca </a:t>
            </a:r>
            <a:r>
              <a:rPr lang="pl-PL" b="1" dirty="0">
                <a:latin typeface="Calibri" panose="020F0502020204030204" pitchFamily="34" charset="0"/>
              </a:rPr>
              <a:t>powinien: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upewnić się, że nie zostanie wykluczona możliwość udziału w projekcie osób z niepełnosprawnościami,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oszacować </a:t>
            </a:r>
            <a:r>
              <a:rPr lang="pl-PL" dirty="0">
                <a:latin typeface="Calibri" panose="020F0502020204030204" pitchFamily="34" charset="0"/>
              </a:rPr>
              <a:t>procentowy udział osób z niepełnosprawnościami w grupie </a:t>
            </a:r>
            <a:r>
              <a:rPr lang="pl-PL" dirty="0" smtClean="0">
                <a:latin typeface="Calibri" panose="020F0502020204030204" pitchFamily="34" charset="0"/>
              </a:rPr>
              <a:t>docelowej,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przedstawiając sposób rekrutacji wskazać, jak informacja o projekcie dotrze do osób z niepełnosprawnościami,</a:t>
            </a: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zdiagnozować bariery utrudniające/uniemożliwiające osobom z niepełnosprawnościami udział w projekcie i zaplanować sposoby </a:t>
            </a:r>
            <a:r>
              <a:rPr lang="pl-PL" dirty="0" smtClean="0">
                <a:latin typeface="Calibri" panose="020F0502020204030204" pitchFamily="34" charset="0"/>
              </a:rPr>
              <a:t>ich pokonywania,</a:t>
            </a: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zdiagnozować potrzeby osób z niepełnosprawnościami, wchodzących w skład grupy docelowej, w kontekście wsparcia zaplanowanego w </a:t>
            </a:r>
            <a:r>
              <a:rPr lang="pl-PL" dirty="0" smtClean="0">
                <a:latin typeface="Calibri" panose="020F0502020204030204" pitchFamily="34" charset="0"/>
              </a:rPr>
              <a:t>projekcie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zaplanować działania </a:t>
            </a:r>
            <a:r>
              <a:rPr lang="pl-PL" dirty="0" smtClean="0">
                <a:latin typeface="Calibri" panose="020F0502020204030204" pitchFamily="34" charset="0"/>
              </a:rPr>
              <a:t>odpowiadające </a:t>
            </a:r>
            <a:r>
              <a:rPr lang="pl-PL" dirty="0">
                <a:latin typeface="Calibri" panose="020F0502020204030204" pitchFamily="34" charset="0"/>
              </a:rPr>
              <a:t>na zdiagnozowane potrzeby, wsparcie powinno być świadczone w sposób zróżnicowany, kompleksowy, dostosowany do indywidualnych </a:t>
            </a:r>
            <a:r>
              <a:rPr lang="pl-PL" dirty="0" smtClean="0">
                <a:latin typeface="Calibri" panose="020F0502020204030204" pitchFamily="34" charset="0"/>
              </a:rPr>
              <a:t>potrzeb osób z różnymi niepełnosprawnościami.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835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07504" y="2348880"/>
            <a:ext cx="878497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sz="2000" b="1" dirty="0" smtClean="0">
                <a:latin typeface="Calibri" panose="020F0502020204030204" pitchFamily="34" charset="0"/>
              </a:rPr>
              <a:t>Dostępny projekt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Podczas </a:t>
            </a:r>
            <a:r>
              <a:rPr lang="pl-PL" dirty="0">
                <a:latin typeface="Calibri" panose="020F0502020204030204" pitchFamily="34" charset="0"/>
              </a:rPr>
              <a:t>analizy sytuacji problemowej trzeba mieć na uwadze różnorodność w obrębie niepełnosprawności. Odmiennego wsparcia wymagać będą przykładowo: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niewidome i niedowidzące,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głuche i niedosłyszące,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z niepełnosprawnością ruchową,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z niepełnosprawnością intelektualną,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z całościowymi zaburzeniami rozwoju, z zespołem Aspergera, autyzmem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786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395536" y="1196752"/>
            <a:ext cx="85689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 </a:t>
            </a:r>
          </a:p>
          <a:p>
            <a:pPr lvl="0"/>
            <a:r>
              <a:rPr lang="pl-PL" b="1" dirty="0" smtClean="0">
                <a:latin typeface="Calibri" panose="020F0502020204030204" pitchFamily="34" charset="0"/>
              </a:rPr>
              <a:t>W celu spełnienia </a:t>
            </a:r>
            <a:r>
              <a:rPr lang="pl-PL" b="1" dirty="0">
                <a:latin typeface="Calibri" panose="020F0502020204030204" pitchFamily="34" charset="0"/>
              </a:rPr>
              <a:t>zasady równości szans i niedyskryminacji, w tym dostępności dla </a:t>
            </a:r>
            <a:r>
              <a:rPr lang="pl-PL" b="1" dirty="0" smtClean="0">
                <a:latin typeface="Calibri" panose="020F0502020204030204" pitchFamily="34" charset="0"/>
              </a:rPr>
              <a:t>osób z niepełnosprawnościami można np.:</a:t>
            </a:r>
            <a:endParaRPr lang="pl-PL" b="1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zatrudnić osobę </a:t>
            </a:r>
            <a:r>
              <a:rPr lang="pl-PL" dirty="0">
                <a:latin typeface="Calibri" panose="020F0502020204030204" pitchFamily="34" charset="0"/>
              </a:rPr>
              <a:t>z niepełnosprawnościami jako </a:t>
            </a:r>
            <a:r>
              <a:rPr lang="pl-PL" dirty="0" smtClean="0">
                <a:latin typeface="Calibri" panose="020F0502020204030204" pitchFamily="34" charset="0"/>
              </a:rPr>
              <a:t>personel </a:t>
            </a:r>
            <a:r>
              <a:rPr lang="pl-PL" dirty="0">
                <a:latin typeface="Calibri" panose="020F0502020204030204" pitchFamily="34" charset="0"/>
              </a:rPr>
              <a:t>projektu;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przypadku realizacji zamówień publicznych </a:t>
            </a:r>
            <a:r>
              <a:rPr lang="pl-PL" dirty="0" smtClean="0">
                <a:latin typeface="Calibri" panose="020F0502020204030204" pitchFamily="34" charset="0"/>
              </a:rPr>
              <a:t>zastosować </a:t>
            </a:r>
            <a:r>
              <a:rPr lang="pl-PL" dirty="0">
                <a:latin typeface="Calibri" panose="020F0502020204030204" pitchFamily="34" charset="0"/>
              </a:rPr>
              <a:t>klauzule społeczne w zakresie zatrudniania osób z niepełnosprawnościami;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nawiązać współpracę </a:t>
            </a:r>
            <a:r>
              <a:rPr lang="pl-PL" dirty="0">
                <a:latin typeface="Calibri" panose="020F0502020204030204" pitchFamily="34" charset="0"/>
              </a:rPr>
              <a:t>z odpowiednimi </a:t>
            </a:r>
            <a:r>
              <a:rPr lang="pl-PL" dirty="0" smtClean="0">
                <a:latin typeface="Calibri" panose="020F0502020204030204" pitchFamily="34" charset="0"/>
              </a:rPr>
              <a:t>organizacjami/podmiotami </a:t>
            </a:r>
            <a:r>
              <a:rPr lang="pl-PL" dirty="0">
                <a:latin typeface="Calibri" panose="020F0502020204030204" pitchFamily="34" charset="0"/>
              </a:rPr>
              <a:t>przy spełnianiu wspomnianej zasady. </a:t>
            </a:r>
            <a:endParaRPr lang="pl-PL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</a:pPr>
            <a:r>
              <a:rPr lang="pl-PL" b="1" dirty="0">
                <a:latin typeface="Calibri" panose="020F0502020204030204" pitchFamily="34" charset="0"/>
              </a:rPr>
              <a:t>Podczas realizacji </a:t>
            </a:r>
            <a:r>
              <a:rPr lang="pl-PL" b="1" dirty="0" smtClean="0">
                <a:latin typeface="Calibri" panose="020F0502020204030204" pitchFamily="34" charset="0"/>
              </a:rPr>
              <a:t>działań </a:t>
            </a:r>
            <a:r>
              <a:rPr lang="pl-PL" b="1" dirty="0">
                <a:latin typeface="Calibri" panose="020F0502020204030204" pitchFamily="34" charset="0"/>
              </a:rPr>
              <a:t>projektowych należy:</a:t>
            </a:r>
          </a:p>
          <a:p>
            <a:pPr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unikać przekazu i jakichkolwiek elementów dyskryminujących, ośmieszających bądź utrwalających stereotypy ze względu na niepełnosprawność lub inne </a:t>
            </a:r>
            <a:r>
              <a:rPr lang="pl-PL" dirty="0" smtClean="0">
                <a:latin typeface="Calibri" panose="020F0502020204030204" pitchFamily="34" charset="0"/>
              </a:rPr>
              <a:t>przesłanki, </a:t>
            </a:r>
            <a:r>
              <a:rPr lang="pl-PL" dirty="0">
                <a:latin typeface="Calibri" panose="020F0502020204030204" pitchFamily="34" charset="0"/>
              </a:rPr>
              <a:t>jak płeć, rasę lub pochodzenie etniczne, religię lub światopogląd, wiek lub orientację seksualną;</a:t>
            </a:r>
          </a:p>
          <a:p>
            <a:pPr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używać niestereotypowego i zróżnicowanego przekazu w opracowywanych materiałach informacyjnych, np. pokazywanie osób z niepełnosprawnościami w aktywnych i różnych rolach społecznych;</a:t>
            </a:r>
          </a:p>
          <a:p>
            <a:pPr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przekazywać uczestnikom projektu informacje o zasadzie równości szans i niedyskryminacji, w tym dostępności dla osób z niepełnosprawnościami.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pPr lvl="0"/>
            <a:endParaRPr lang="pl-PL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10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7504" y="1052736"/>
            <a:ext cx="88569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0"/>
              </a:spcBef>
            </a:pPr>
            <a:endParaRPr lang="pl-PL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</a:pPr>
            <a:endParaRPr lang="pl-PL" dirty="0" smtClean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 smtClean="0">
                <a:latin typeface="Calibri" panose="020F0502020204030204" pitchFamily="34" charset="0"/>
              </a:rPr>
              <a:t>Działania </a:t>
            </a:r>
            <a:r>
              <a:rPr lang="pl-PL" dirty="0">
                <a:latin typeface="Calibri" panose="020F0502020204030204" pitchFamily="34" charset="0"/>
              </a:rPr>
              <a:t>równościowe powinny zapewniać dostępność wszystkich produktów </a:t>
            </a:r>
            <a:r>
              <a:rPr lang="pl-PL" dirty="0" smtClean="0">
                <a:latin typeface="Calibri" panose="020F0502020204030204" pitchFamily="34" charset="0"/>
              </a:rPr>
              <a:t>projektu. </a:t>
            </a:r>
            <a:r>
              <a:rPr lang="pl-PL" dirty="0">
                <a:latin typeface="Calibri" panose="020F0502020204030204" pitchFamily="34" charset="0"/>
              </a:rPr>
              <a:t>Muszą być one zgodne z </a:t>
            </a:r>
            <a:r>
              <a:rPr lang="pl-PL" b="1" dirty="0">
                <a:latin typeface="Calibri" panose="020F0502020204030204" pitchFamily="34" charset="0"/>
              </a:rPr>
              <a:t>koncepcją uniwersalnego projektowania</a:t>
            </a:r>
            <a:r>
              <a:rPr lang="pl-PL" dirty="0">
                <a:latin typeface="Calibri" panose="020F0502020204030204" pitchFamily="34" charset="0"/>
              </a:rPr>
              <a:t>, czyli z podejściem do planowania i tworzenia produktów, urządzeń i przestrzeni publicznej, które zapewnia ich użyteczność dla wszystkich, w możliwie największym stopniu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b="1" dirty="0" smtClean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b="1" dirty="0" smtClean="0">
                <a:latin typeface="Calibri" panose="020F0502020204030204" pitchFamily="34" charset="0"/>
              </a:rPr>
              <a:t>Wszystkie </a:t>
            </a:r>
            <a:r>
              <a:rPr lang="pl-PL" b="1" dirty="0">
                <a:latin typeface="Calibri" panose="020F0502020204030204" pitchFamily="34" charset="0"/>
              </a:rPr>
              <a:t>produkty wytworzone w projektach powinny być dostępne</a:t>
            </a:r>
            <a:r>
              <a:rPr lang="pl-PL" b="1" dirty="0" smtClean="0">
                <a:latin typeface="Calibri" panose="020F0502020204030204" pitchFamily="34" charset="0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b="1" dirty="0">
              <a:latin typeface="Calibri" panose="020F0502020204030204" pitchFamily="34" charset="0"/>
            </a:endParaRPr>
          </a:p>
          <a:p>
            <a:pPr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Calibri" panose="020F0502020204030204" pitchFamily="34" charset="0"/>
              </a:rPr>
              <a:t>zasoby cyfrowe (wytyczne WCAG 2.0, język łatwy)</a:t>
            </a:r>
          </a:p>
          <a:p>
            <a:pPr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Calibri" panose="020F0502020204030204" pitchFamily="34" charset="0"/>
              </a:rPr>
              <a:t>multimedia (transkrypcja tekstowa, napisy dla osób głuchych, </a:t>
            </a:r>
            <a:r>
              <a:rPr lang="pl-PL" dirty="0" err="1">
                <a:latin typeface="Calibri" panose="020F0502020204030204" pitchFamily="34" charset="0"/>
              </a:rPr>
              <a:t>audiodeskrypcja</a:t>
            </a:r>
            <a:r>
              <a:rPr lang="pl-PL" dirty="0">
                <a:latin typeface="Calibri" panose="020F0502020204030204" pitchFamily="34" charset="0"/>
              </a:rPr>
              <a:t>)</a:t>
            </a:r>
          </a:p>
          <a:p>
            <a:pPr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Calibri" panose="020F0502020204030204" pitchFamily="34" charset="0"/>
              </a:rPr>
              <a:t>materiały drukowane (język łatwy, </a:t>
            </a:r>
            <a:r>
              <a:rPr lang="pl-PL" dirty="0" err="1">
                <a:latin typeface="Calibri" panose="020F0502020204030204" pitchFamily="34" charset="0"/>
              </a:rPr>
              <a:t>bezszeryfowa</a:t>
            </a:r>
            <a:r>
              <a:rPr lang="pl-PL" dirty="0">
                <a:latin typeface="Calibri" panose="020F0502020204030204" pitchFamily="34" charset="0"/>
              </a:rPr>
              <a:t> czcionka itp.)</a:t>
            </a:r>
          </a:p>
          <a:p>
            <a:pPr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Calibri" panose="020F0502020204030204" pitchFamily="34" charset="0"/>
              </a:rPr>
              <a:t>dostępne miejsca spotkań, pracy w projekcie</a:t>
            </a:r>
          </a:p>
          <a:p>
            <a:pPr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b="1" dirty="0">
                <a:latin typeface="Calibri" panose="020F0502020204030204" pitchFamily="34" charset="0"/>
              </a:rPr>
              <a:t>dostępna rekrutacja: </a:t>
            </a:r>
            <a:endParaRPr lang="pl-PL" b="1" dirty="0" smtClean="0">
              <a:latin typeface="Calibri" panose="020F0502020204030204" pitchFamily="34" charset="0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l-PL" dirty="0" smtClean="0">
                <a:latin typeface="Calibri" panose="020F0502020204030204" pitchFamily="34" charset="0"/>
              </a:rPr>
              <a:t>dobór </a:t>
            </a:r>
            <a:r>
              <a:rPr lang="pl-PL" dirty="0">
                <a:latin typeface="Calibri" panose="020F0502020204030204" pitchFamily="34" charset="0"/>
              </a:rPr>
              <a:t>kanałów informacyjnych,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l-PL" dirty="0" smtClean="0">
                <a:latin typeface="Calibri" panose="020F0502020204030204" pitchFamily="34" charset="0"/>
              </a:rPr>
              <a:t>odpowiednie </a:t>
            </a:r>
            <a:r>
              <a:rPr lang="pl-PL" dirty="0">
                <a:latin typeface="Calibri" panose="020F0502020204030204" pitchFamily="34" charset="0"/>
              </a:rPr>
              <a:t>zaprojektowanie </a:t>
            </a:r>
            <a:r>
              <a:rPr lang="pl-PL" dirty="0" smtClean="0">
                <a:latin typeface="Calibri" panose="020F0502020204030204" pitchFamily="34" charset="0"/>
              </a:rPr>
              <a:t>materiałów </a:t>
            </a:r>
            <a:r>
              <a:rPr lang="pl-PL" dirty="0">
                <a:latin typeface="Calibri" panose="020F0502020204030204" pitchFamily="34" charset="0"/>
              </a:rPr>
              <a:t>informacyjno-promocyjnych,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l-PL" dirty="0" smtClean="0">
                <a:latin typeface="Calibri" panose="020F0502020204030204" pitchFamily="34" charset="0"/>
              </a:rPr>
              <a:t>dostępność </a:t>
            </a:r>
            <a:r>
              <a:rPr lang="pl-PL" dirty="0">
                <a:latin typeface="Calibri" panose="020F0502020204030204" pitchFamily="34" charset="0"/>
              </a:rPr>
              <a:t>strony projektodawcy,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l-PL" dirty="0" smtClean="0">
                <a:latin typeface="Calibri" panose="020F0502020204030204" pitchFamily="34" charset="0"/>
              </a:rPr>
              <a:t>dostępne </a:t>
            </a:r>
            <a:r>
              <a:rPr lang="pl-PL" dirty="0">
                <a:latin typeface="Calibri" panose="020F0502020204030204" pitchFamily="34" charset="0"/>
              </a:rPr>
              <a:t>budynki,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l-PL" dirty="0" smtClean="0">
                <a:latin typeface="Calibri" panose="020F0502020204030204" pitchFamily="34" charset="0"/>
              </a:rPr>
              <a:t>w razie potrzeby obecność </a:t>
            </a:r>
            <a:r>
              <a:rPr lang="pl-PL" dirty="0">
                <a:latin typeface="Calibri" panose="020F0502020204030204" pitchFamily="34" charset="0"/>
              </a:rPr>
              <a:t>tłumacza języka migowego, asystenta, stosowanie pętli </a:t>
            </a:r>
            <a:r>
              <a:rPr lang="pl-PL" dirty="0" smtClean="0">
                <a:latin typeface="Calibri" panose="020F0502020204030204" pitchFamily="34" charset="0"/>
              </a:rPr>
              <a:t>indukcyjnej</a:t>
            </a:r>
            <a:r>
              <a:rPr lang="pl-PL" dirty="0">
                <a:latin typeface="Calibri" panose="020F0502020204030204" pitchFamily="34" charset="0"/>
              </a:rPr>
              <a:t>.</a:t>
            </a:r>
          </a:p>
          <a:p>
            <a:pPr lvl="0"/>
            <a:endParaRPr lang="pl-PL" dirty="0">
              <a:effectLst/>
            </a:endParaRPr>
          </a:p>
        </p:txBody>
      </p:sp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9840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0" y="1916832"/>
            <a:ext cx="8208912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altLang="pl-PL" sz="2800" b="1" dirty="0" smtClean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altLang="pl-PL" sz="2800" b="1" dirty="0" smtClean="0">
                <a:latin typeface="Calibri" panose="020F0502020204030204" pitchFamily="34" charset="0"/>
              </a:rPr>
              <a:t>Zasada </a:t>
            </a:r>
            <a:r>
              <a:rPr lang="pl-PL" altLang="pl-PL" sz="2800" b="1" dirty="0">
                <a:latin typeface="Calibri" panose="020F0502020204030204" pitchFamily="34" charset="0"/>
              </a:rPr>
              <a:t>równości szans kobiet i mężczyzn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altLang="pl-PL" sz="2000" b="1" dirty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altLang="pl-PL" sz="2000" b="1" dirty="0">
                <a:latin typeface="Calibri" panose="020F0502020204030204" pitchFamily="34" charset="0"/>
              </a:rPr>
              <a:t>								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endParaRPr lang="pl-PL" b="1" dirty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pl-PL" altLang="pl-PL" b="1" dirty="0" smtClean="0">
                <a:latin typeface="Calibri" panose="020F0502020204030204" pitchFamily="34" charset="0"/>
                <a:cs typeface="Tahoma" panose="020B0604030504040204" pitchFamily="34" charset="0"/>
              </a:rPr>
              <a:t>Zasada </a:t>
            </a:r>
            <a:r>
              <a:rPr lang="pl-PL" altLang="pl-PL" b="1" dirty="0">
                <a:latin typeface="Calibri" panose="020F0502020204030204" pitchFamily="34" charset="0"/>
                <a:cs typeface="Tahoma" panose="020B0604030504040204" pitchFamily="34" charset="0"/>
              </a:rPr>
              <a:t>równości szans kobiet i mężczyzn </a:t>
            </a:r>
            <a:r>
              <a:rPr lang="pl-PL" altLang="pl-PL" dirty="0">
                <a:latin typeface="Calibri" panose="020F0502020204030204" pitchFamily="34" charset="0"/>
                <a:cs typeface="Tahoma" panose="020B0604030504040204" pitchFamily="34" charset="0"/>
              </a:rPr>
              <a:t>– zasada prowadzi do podejmowania działań na rzecz osiągnięcia stanu, w którym kobietom i mężczyznom  przypisuje się taką samą  wartość społeczną, równe prawa i równe obowiązki oraz gdy mają oni równy dostęp do zasobów (środki finansowe, szanse rozwoju), z których mogą korzystać. Zasada gwarantuje możliwość wyboru drogi życiowej bez ograniczeń wynikających ze stereotypów płci.</a:t>
            </a:r>
          </a:p>
        </p:txBody>
      </p:sp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5906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95536" y="2204864"/>
            <a:ext cx="828092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pl-PL" b="1" dirty="0" smtClean="0">
              <a:latin typeface="Calibri" panose="020F0502020204030204" pitchFamily="34" charset="0"/>
            </a:endParaRPr>
          </a:p>
          <a:p>
            <a:pPr lvl="0"/>
            <a:r>
              <a:rPr lang="pl-PL" sz="2000" b="1" dirty="0" smtClean="0">
                <a:latin typeface="Calibri" panose="020F0502020204030204" pitchFamily="34" charset="0"/>
              </a:rPr>
              <a:t>Przykładowe działania wpływające na </a:t>
            </a:r>
            <a:r>
              <a:rPr lang="pl-PL" sz="2000" b="1" dirty="0">
                <a:latin typeface="Calibri" panose="020F0502020204030204" pitchFamily="34" charset="0"/>
              </a:rPr>
              <a:t>zasadę </a:t>
            </a:r>
            <a:r>
              <a:rPr lang="pl-PL" sz="2000" b="1" dirty="0" smtClean="0">
                <a:latin typeface="Calibri" panose="020F0502020204030204" pitchFamily="34" charset="0"/>
              </a:rPr>
              <a:t>równości </a:t>
            </a:r>
            <a:r>
              <a:rPr lang="pl-PL" sz="2000" b="1" dirty="0">
                <a:latin typeface="Calibri" panose="020F0502020204030204" pitchFamily="34" charset="0"/>
              </a:rPr>
              <a:t>szans kobiet </a:t>
            </a:r>
            <a:r>
              <a:rPr lang="pl-PL" sz="2000" b="1" dirty="0" smtClean="0">
                <a:latin typeface="Calibri" panose="020F0502020204030204" pitchFamily="34" charset="0"/>
              </a:rPr>
              <a:t>i mężczyzn:</a:t>
            </a:r>
          </a:p>
          <a:p>
            <a:pPr algn="ctr"/>
            <a:endParaRPr lang="pl-PL" sz="2000" b="1" dirty="0">
              <a:latin typeface="Calibri" panose="020F0502020204030204" pitchFamily="34" charset="0"/>
            </a:endParaRPr>
          </a:p>
          <a:p>
            <a:pPr algn="ctr"/>
            <a:endParaRPr lang="pl-PL" sz="2000" b="1" dirty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>
                <a:latin typeface="Calibri" panose="020F0502020204030204" pitchFamily="34" charset="0"/>
              </a:rPr>
              <a:t>przekazywanie uczestnikom projektu informacji praktycznych o zasadzie równości szans;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>
                <a:latin typeface="Calibri" panose="020F0502020204030204" pitchFamily="34" charset="0"/>
              </a:rPr>
              <a:t>używanie niestereotypowego i zróżnicowanego przekazu w opracowywanych materiałach informacyjnych, np. pokazywanie kobiet i mężczyzn w aktywnych, niestereotypowych rolach;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>
                <a:latin typeface="Calibri" panose="020F0502020204030204" pitchFamily="34" charset="0"/>
              </a:rPr>
              <a:t>unikanie przekazu i jakichkolwiek innych elementów dyskryminujących, ośmieszających bądź utrwalających stereotypy ze względu na płeć;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rekrutacja i wsparcie dopasowane do potrzeb uczestników i uczestniczek.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567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59DAA4F9-2C11-4EFD-9447-C2735D421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6250"/>
            <a:ext cx="9144000" cy="113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ts val="650"/>
              </a:spcBef>
            </a:pPr>
            <a:endParaRPr lang="pl-PL" altLang="pl-PL" sz="2600" dirty="0">
              <a:latin typeface="Times New Roman" panose="02020603050405020304" pitchFamily="18" charset="0"/>
            </a:endParaRPr>
          </a:p>
          <a:p>
            <a:pPr algn="ctr" eaLnBrk="1" hangingPunct="1">
              <a:lnSpc>
                <a:spcPct val="125000"/>
              </a:lnSpc>
              <a:spcBef>
                <a:spcPts val="650"/>
              </a:spcBef>
              <a:buNone/>
            </a:pPr>
            <a:endParaRPr lang="pl-PL" altLang="pl-PL" sz="2600" dirty="0">
              <a:latin typeface="Times New Roman" panose="02020603050405020304" pitchFamily="18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7400DDD-2379-4875-BE83-9594CD59D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5738"/>
            <a:ext cx="136525" cy="371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1940" y="185738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251520" y="1124744"/>
            <a:ext cx="8712968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lnSpc>
                <a:spcPct val="150000"/>
              </a:lnSpc>
              <a:buNone/>
            </a:pPr>
            <a:endParaRPr lang="pl-PL" altLang="pl-PL" sz="2000" b="1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 smtClean="0">
                <a:latin typeface="Calibri" panose="020F0502020204030204" pitchFamily="34" charset="0"/>
              </a:rPr>
              <a:t>Podstawa </a:t>
            </a:r>
            <a:r>
              <a:rPr lang="pl-PL" altLang="pl-PL" sz="2000" b="1" dirty="0">
                <a:latin typeface="Calibri" panose="020F0502020204030204" pitchFamily="34" charset="0"/>
              </a:rPr>
              <a:t>prawna</a:t>
            </a:r>
          </a:p>
          <a:p>
            <a:pPr algn="just" eaLnBrk="1" hangingPunct="1">
              <a:lnSpc>
                <a:spcPct val="150000"/>
              </a:lnSpc>
              <a:buNone/>
            </a:pPr>
            <a:endParaRPr lang="pl-PL" altLang="pl-PL" dirty="0">
              <a:latin typeface="Calibri" panose="020F0502020204030204" pitchFamily="34" charset="0"/>
            </a:endParaRPr>
          </a:p>
          <a:p>
            <a:pPr algn="just" eaLnBrk="1" hangingPunct="1">
              <a:lnSpc>
                <a:spcPct val="150000"/>
              </a:lnSpc>
              <a:buNone/>
            </a:pPr>
            <a:r>
              <a:rPr lang="pl-PL" altLang="pl-PL" dirty="0" smtClean="0">
                <a:latin typeface="Calibri" panose="020F0502020204030204" pitchFamily="34" charset="0"/>
              </a:rPr>
              <a:t>Kwestie </a:t>
            </a:r>
            <a:r>
              <a:rPr lang="pl-PL" altLang="pl-PL" dirty="0">
                <a:latin typeface="Calibri" panose="020F0502020204030204" pitchFamily="34" charset="0"/>
              </a:rPr>
              <a:t>równości szans i niedyskryminacji regulują przede wszystkim: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dirty="0">
                <a:latin typeface="Calibri" panose="020F0502020204030204" pitchFamily="34" charset="0"/>
              </a:rPr>
              <a:t>Konstytucja Rzeczypospolitej Polskiej 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dirty="0">
                <a:latin typeface="Calibri" panose="020F0502020204030204" pitchFamily="34" charset="0"/>
              </a:rPr>
              <a:t>Konwencja ONZ o prawach osób niepełnosprawnych 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dirty="0">
                <a:latin typeface="Calibri" panose="020F0502020204030204" pitchFamily="34" charset="0"/>
              </a:rPr>
              <a:t>Traktat o Unii Europejskiej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dirty="0">
                <a:latin typeface="Calibri" panose="020F0502020204030204" pitchFamily="34" charset="0"/>
              </a:rPr>
              <a:t>Ustawa z dnia 3 grudnia 2010 r. o wdrożeniu niektórych przepisów Unii Europejskiej w zakresie równego traktowania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dirty="0">
                <a:latin typeface="Calibri" panose="020F0502020204030204" pitchFamily="34" charset="0"/>
              </a:rPr>
              <a:t>rozporządzenia Parlamentu Europejskiego i </a:t>
            </a:r>
            <a:r>
              <a:rPr lang="pl-PL" altLang="pl-PL" dirty="0" smtClean="0">
                <a:latin typeface="Calibri" panose="020F0502020204030204" pitchFamily="34" charset="0"/>
              </a:rPr>
              <a:t>Rady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dirty="0" smtClean="0">
                <a:latin typeface="Calibri" panose="020F0502020204030204" pitchFamily="34" charset="0"/>
              </a:rPr>
              <a:t>Umowa Partnerstwa</a:t>
            </a:r>
            <a:endParaRPr lang="pl-PL" altLang="pl-PL" dirty="0">
              <a:latin typeface="Calibri" panose="020F0502020204030204" pitchFamily="34" charset="0"/>
            </a:endParaRP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altLang="pl-PL" dirty="0">
                <a:latin typeface="Calibri" panose="020F0502020204030204" pitchFamily="34" charset="0"/>
              </a:rPr>
              <a:t>Europejska strategia w sprawie niepełnosprawności na lata </a:t>
            </a:r>
            <a:r>
              <a:rPr lang="pl-PL" altLang="pl-PL" dirty="0" smtClean="0">
                <a:latin typeface="Calibri" panose="020F0502020204030204" pitchFamily="34" charset="0"/>
              </a:rPr>
              <a:t>2014-2020: odnowione zobowiązanie do budowania Europy bez granic</a:t>
            </a:r>
            <a:endParaRPr lang="pl-PL" alt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93787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467544" y="1124744"/>
            <a:ext cx="8424936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altLang="pl-PL" sz="2000" b="1" dirty="0" smtClean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altLang="pl-PL" sz="2000" b="1" dirty="0" smtClean="0">
                <a:latin typeface="Calibri" panose="020F0502020204030204" pitchFamily="34" charset="0"/>
              </a:rPr>
              <a:t>Standard </a:t>
            </a:r>
            <a:r>
              <a:rPr lang="pl-PL" altLang="pl-PL" sz="2000" b="1" dirty="0">
                <a:latin typeface="Calibri" panose="020F0502020204030204" pitchFamily="34" charset="0"/>
              </a:rPr>
              <a:t>minimum  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l-PL" sz="2000" b="1" dirty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l-PL" dirty="0" smtClean="0">
                <a:latin typeface="Calibri" panose="020F0502020204030204" pitchFamily="34" charset="0"/>
              </a:rPr>
              <a:t>We </a:t>
            </a:r>
            <a:r>
              <a:rPr lang="pl-PL" dirty="0">
                <a:latin typeface="Calibri" panose="020F0502020204030204" pitchFamily="34" charset="0"/>
              </a:rPr>
              <a:t>wniosku o dofinansowanie projektu istnieje obowiązek wskazania informacji niezbędnych do oceny, czy spełniony został standard minimum zasady równości szans kobiet i mężczyzn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l-PL" b="1" dirty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l-PL" b="1" dirty="0" smtClean="0">
                <a:latin typeface="Calibri" panose="020F0502020204030204" pitchFamily="34" charset="0"/>
              </a:rPr>
              <a:t>Standard </a:t>
            </a:r>
            <a:r>
              <a:rPr lang="pl-PL" b="1" dirty="0">
                <a:latin typeface="Calibri" panose="020F0502020204030204" pitchFamily="34" charset="0"/>
              </a:rPr>
              <a:t>minimum </a:t>
            </a:r>
            <a:r>
              <a:rPr lang="pl-PL" dirty="0">
                <a:latin typeface="Calibri" panose="020F0502020204030204" pitchFamily="34" charset="0"/>
              </a:rPr>
              <a:t>– narzędzie używane do oceny realizacji zasady równości szans kobiet i mężczyzn w projektach współfinasowanych z EFS (załącznik nr 1 do Wytycznych).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l-PL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l-PL" dirty="0" smtClean="0">
                <a:latin typeface="Calibri" panose="020F0502020204030204" pitchFamily="34" charset="0"/>
              </a:rPr>
              <a:t>Obejmuje </a:t>
            </a:r>
            <a:r>
              <a:rPr lang="pl-PL" dirty="0">
                <a:latin typeface="Calibri" panose="020F0502020204030204" pitchFamily="34" charset="0"/>
              </a:rPr>
              <a:t>zestaw pięciu zagadnień i pozwala ocenić, czy wnioskodawca uwzględnił kwestie równościowe w ramach analizy problematyki projektu, zaplanowanych działań, wskaźników i opisu wpływu realizacji projektu na sytuację kobiet i mężczyzn, a także w ramach działań na rzecz zespołu projektowego.</a:t>
            </a:r>
          </a:p>
        </p:txBody>
      </p:sp>
    </p:spTree>
    <p:extLst>
      <p:ext uri="{BB962C8B-B14F-4D97-AF65-F5344CB8AC3E}">
        <p14:creationId xmlns:p14="http://schemas.microsoft.com/office/powerpoint/2010/main" val="31554868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467544" y="1196752"/>
            <a:ext cx="8496944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altLang="pl-PL" sz="2000" b="1" dirty="0">
                <a:latin typeface="Calibri" panose="020F0502020204030204" pitchFamily="34" charset="0"/>
              </a:rPr>
              <a:t>Wyjątki od standardu minimum 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sz="2000" b="1" dirty="0">
              <a:latin typeface="Calibri" panose="020F0502020204030204" pitchFamily="34" charset="0"/>
              <a:cs typeface="Tahoma" panose="020B0604030504040204" pitchFamily="34" charset="0"/>
            </a:endParaRPr>
          </a:p>
          <a:p>
            <a:pPr marL="342900" indent="-3429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profil działalności </a:t>
            </a:r>
            <a:r>
              <a:rPr lang="pl-PL" dirty="0" smtClean="0">
                <a:latin typeface="Calibri" panose="020F0502020204030204" pitchFamily="34" charset="0"/>
              </a:rPr>
              <a:t>beneficjenta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endParaRPr lang="pl-PL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statucie musi być jednoznaczny zapis o działalności skierowanej tylko do jednej płci. We wniosku należy podać informację, że projekt należy do wyjątku ze względu na ograniczenia wynikające z profilu działalności. Statut może być zweryfikowany przed podpisaniem umowy o dofinansowanie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>
              <a:latin typeface="Calibri" panose="020F0502020204030204" pitchFamily="34" charset="0"/>
            </a:endParaRPr>
          </a:p>
          <a:p>
            <a:pPr marL="342900" indent="-3429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pl-PL" dirty="0" smtClean="0">
                <a:latin typeface="Calibri" panose="020F0502020204030204" pitchFamily="34" charset="0"/>
              </a:rPr>
              <a:t>zamknięta </a:t>
            </a:r>
            <a:r>
              <a:rPr lang="pl-PL" dirty="0">
                <a:latin typeface="Calibri" panose="020F0502020204030204" pitchFamily="34" charset="0"/>
              </a:rPr>
              <a:t>rekrutacja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dirty="0" smtClean="0">
                <a:latin typeface="Calibri" panose="020F0502020204030204" pitchFamily="34" charset="0"/>
              </a:rPr>
              <a:t>Projekt </a:t>
            </a:r>
            <a:r>
              <a:rPr lang="pl-PL" dirty="0">
                <a:latin typeface="Calibri" panose="020F0502020204030204" pitchFamily="34" charset="0"/>
              </a:rPr>
              <a:t>obejmuje wsparciem wszystkich pracowników konkretnego podmiotu, wyodrębnionej organizacyjnie części danego podmiotu lub konkretnej grupy podmiotów – wymienionych z nazwy we wniosku.</a:t>
            </a:r>
          </a:p>
        </p:txBody>
      </p:sp>
    </p:spTree>
    <p:extLst>
      <p:ext uri="{BB962C8B-B14F-4D97-AF65-F5344CB8AC3E}">
        <p14:creationId xmlns:p14="http://schemas.microsoft.com/office/powerpoint/2010/main" val="366907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95536" y="1196752"/>
            <a:ext cx="874846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b="1" dirty="0">
                <a:latin typeface="Calibri" panose="020F0502020204030204" pitchFamily="34" charset="0"/>
              </a:rPr>
              <a:t>Standard minimum uznaje się za spełniony w przypadku uzyskania co najmniej 3 punktów. 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b="1" dirty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b="1" dirty="0" smtClean="0">
                <a:latin typeface="Calibri" panose="020F0502020204030204" pitchFamily="34" charset="0"/>
              </a:rPr>
              <a:t>Kryteria </a:t>
            </a:r>
            <a:r>
              <a:rPr lang="pl-PL" b="1" dirty="0">
                <a:latin typeface="Calibri" panose="020F0502020204030204" pitchFamily="34" charset="0"/>
              </a:rPr>
              <a:t>oceny</a:t>
            </a:r>
            <a:r>
              <a:rPr lang="pl-PL" b="1" dirty="0" smtClean="0">
                <a:latin typeface="Calibri" panose="020F0502020204030204" pitchFamily="34" charset="0"/>
              </a:rPr>
              <a:t>: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b="1" dirty="0">
              <a:latin typeface="Calibri" panose="020F0502020204030204" pitchFamily="34" charset="0"/>
            </a:endParaRP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0"/>
              </a:spcAft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We wniosku o dofinansowanie projektu zawarte zostały informacje, które potwierdzają  istnienie (albo brak istniejących) barier równościowych w obszarze tematycznym interwencji i/lub zasięgu oddziaływania projektu. </a:t>
            </a:r>
            <a:endParaRPr lang="pl-PL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pl-PL" i="1" dirty="0" smtClean="0">
                <a:latin typeface="Calibri" panose="020F0502020204030204" pitchFamily="34" charset="0"/>
              </a:rPr>
              <a:t>Maksymalna </a:t>
            </a:r>
            <a:r>
              <a:rPr lang="pl-PL" i="1" dirty="0">
                <a:latin typeface="Calibri" panose="020F0502020204030204" pitchFamily="34" charset="0"/>
              </a:rPr>
              <a:t>liczba punktów za spełnianie kryterium – 1.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i="1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Calibri" panose="020F0502020204030204" pitchFamily="34" charset="0"/>
              </a:rPr>
              <a:t>Oprócz podania liczby kobiet i mężczyzn, należy podać odpowiedź na pytanie, czy któraś z </a:t>
            </a:r>
            <a:r>
              <a:rPr lang="pl-PL" dirty="0" smtClean="0">
                <a:latin typeface="Calibri" panose="020F0502020204030204" pitchFamily="34" charset="0"/>
              </a:rPr>
              <a:t>      tych </a:t>
            </a:r>
            <a:r>
              <a:rPr lang="pl-PL" dirty="0">
                <a:latin typeface="Calibri" panose="020F0502020204030204" pitchFamily="34" charset="0"/>
              </a:rPr>
              <a:t>grup znajduje się w gorszym położeniu i jaka jest tego przyczyna. 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Calibri" panose="020F0502020204030204" pitchFamily="34" charset="0"/>
              </a:rPr>
              <a:t>Jeśli nie istnieją dokładne dane jakościowe lub ilościowe, należy skorzystać z danych jak najbardziej  zbliżonych do obszaru tematycznego i zasięgu oddziaływania projektu.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Calibri" panose="020F0502020204030204" pitchFamily="34" charset="0"/>
              </a:rPr>
              <a:t>Dopuszczalne jest wykorzystanie danych pochodzących z badań własnych, pod warunkiem podania dokładnych informacji na temat badania.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i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48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395536" y="1268760"/>
            <a:ext cx="8568952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b="1" dirty="0" smtClean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Bariery </a:t>
            </a:r>
            <a:r>
              <a:rPr lang="pl-PL" sz="2000" b="1" dirty="0">
                <a:latin typeface="Calibri" panose="020F0502020204030204" pitchFamily="34" charset="0"/>
              </a:rPr>
              <a:t>równościowe, zdefiniowane przez KE, </a:t>
            </a:r>
            <a:r>
              <a:rPr lang="pl-PL" sz="2000" dirty="0">
                <a:latin typeface="Calibri" panose="020F0502020204030204" pitchFamily="34" charset="0"/>
              </a:rPr>
              <a:t>to przede wszystkim: 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>
              <a:latin typeface="Calibri" panose="020F0502020204030204" pitchFamily="34" charset="0"/>
            </a:endParaRP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Segregacja pozioma i pionowa rynku pracy 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Różnice w płacach kobiet i mężczyzn na równoważnych stanowiskach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Mała dostępność elastycznych rozwiązań czasu pracy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Niski udział mężczyzn w wypełnianiu obowiązków rodzinnych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Niski udział kobiet w procesach podejmowania decyzji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Przemoc ze względu na płeć 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Niewidoczność kwestii płci w ochronie zdrowia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Niewystarczający system opieki przedszkolnej lub opieki instytucjonalnej nad dziećmi do lat 3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Stereotypy płci we wszystkich obszarach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>
                <a:latin typeface="Calibri" panose="020F0502020204030204" pitchFamily="34" charset="0"/>
              </a:rPr>
              <a:t>Dyskryminacja wielokrotna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dirty="0">
                <a:solidFill>
                  <a:srgbClr val="FF0000"/>
                </a:solidFill>
                <a:latin typeface="Calibri" panose="020F0502020204030204" pitchFamily="34" charset="0"/>
              </a:rPr>
              <a:t>UWAGA! </a:t>
            </a:r>
            <a:r>
              <a:rPr lang="pl-PL" dirty="0">
                <a:latin typeface="Calibri" panose="020F0502020204030204" pitchFamily="34" charset="0"/>
              </a:rPr>
              <a:t>Jest to katalog otwarty.</a:t>
            </a:r>
          </a:p>
        </p:txBody>
      </p:sp>
    </p:spTree>
    <p:extLst>
      <p:ext uri="{BB962C8B-B14F-4D97-AF65-F5344CB8AC3E}">
        <p14:creationId xmlns:p14="http://schemas.microsoft.com/office/powerpoint/2010/main" val="1684167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95536" y="1196752"/>
            <a:ext cx="849694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sz="2000" b="1" dirty="0" smtClean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Rynek </a:t>
            </a:r>
            <a:r>
              <a:rPr lang="pl-PL" sz="2000" b="1" dirty="0">
                <a:latin typeface="Calibri" panose="020F0502020204030204" pitchFamily="34" charset="0"/>
              </a:rPr>
              <a:t>pracy – przykładowe </a:t>
            </a:r>
            <a:r>
              <a:rPr lang="pl-PL" sz="2000" b="1" dirty="0" smtClean="0">
                <a:latin typeface="Calibri" panose="020F0502020204030204" pitchFamily="34" charset="0"/>
              </a:rPr>
              <a:t>problemy</a:t>
            </a:r>
          </a:p>
          <a:p>
            <a:pPr algn="ctr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sz="2000" b="1" dirty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b="1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dirty="0">
                <a:latin typeface="Calibri" panose="020F0502020204030204" pitchFamily="34" charset="0"/>
              </a:rPr>
              <a:t>Niższe wskaźniki zatrudnienia kobiet.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dirty="0">
                <a:latin typeface="Calibri" panose="020F0502020204030204" pitchFamily="34" charset="0"/>
              </a:rPr>
              <a:t>Segregacja pozioma rynku pracy – dominacja kobiet w sektorach o niższych zarobkach i niższym prestiżu, niski udział kobiet w sektorach strategicznych dla rozwoju kraju, niski udział mężczyzn w zawodach „opiekuńczych”.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dirty="0">
                <a:latin typeface="Calibri" panose="020F0502020204030204" pitchFamily="34" charset="0"/>
              </a:rPr>
              <a:t>Segregacja pionowa rynku pracy – niski udział kobiet w procesach podejmowania decyzji – dysproporcje na stanowiskach kierowniczych.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dirty="0">
                <a:latin typeface="Calibri" panose="020F0502020204030204" pitchFamily="34" charset="0"/>
              </a:rPr>
              <a:t>Nierówności w wynagrodzeniach kobiet i mężczyzn.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dirty="0">
                <a:latin typeface="Calibri" panose="020F0502020204030204" pitchFamily="34" charset="0"/>
              </a:rPr>
              <a:t>Stereotypowe przekonania na temat kobiet i mężczyzn w postawach pracodawców.   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6542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95536" y="1052736"/>
            <a:ext cx="8424936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altLang="pl-PL" sz="2000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altLang="pl-PL" sz="2000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altLang="pl-PL" sz="2000" b="1" dirty="0" smtClean="0">
                <a:latin typeface="Calibri" panose="020F0502020204030204" pitchFamily="34" charset="0"/>
              </a:rPr>
              <a:t>2</a:t>
            </a:r>
            <a:r>
              <a:rPr lang="pl-PL" altLang="pl-PL" sz="2000" b="1" dirty="0">
                <a:latin typeface="Calibri" panose="020F0502020204030204" pitchFamily="34" charset="0"/>
              </a:rPr>
              <a:t>. </a:t>
            </a:r>
            <a:r>
              <a:rPr lang="pl-PL" dirty="0">
                <a:latin typeface="Calibri" panose="020F0502020204030204" pitchFamily="34" charset="0"/>
              </a:rPr>
              <a:t>Wniosek o dofinansowanie projektu zawiera działania odpowiadające na zidentyfikowane bariery równościowe w obszarze tematycznym interwencji i/lub zasięgu oddziaływania projektu.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i="1" dirty="0" smtClean="0">
                <a:latin typeface="Calibri" panose="020F0502020204030204" pitchFamily="34" charset="0"/>
              </a:rPr>
              <a:t>Maksymalna </a:t>
            </a:r>
            <a:r>
              <a:rPr lang="pl-PL" i="1" dirty="0">
                <a:latin typeface="Calibri" panose="020F0502020204030204" pitchFamily="34" charset="0"/>
              </a:rPr>
              <a:t>liczba punktów – 2. 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i="1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dirty="0" smtClean="0">
                <a:latin typeface="Calibri" panose="020F0502020204030204" pitchFamily="34" charset="0"/>
              </a:rPr>
              <a:t>Należy </a:t>
            </a:r>
            <a:r>
              <a:rPr lang="pl-PL" dirty="0">
                <a:latin typeface="Calibri" panose="020F0502020204030204" pitchFamily="34" charset="0"/>
              </a:rPr>
              <a:t>opisać działania na rzecz  osłabiania barier równościowych.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dirty="0" smtClean="0">
                <a:latin typeface="Calibri" panose="020F0502020204030204" pitchFamily="34" charset="0"/>
              </a:rPr>
              <a:t>Szczególnie </a:t>
            </a:r>
            <a:r>
              <a:rPr lang="pl-PL" dirty="0">
                <a:latin typeface="Calibri" panose="020F0502020204030204" pitchFamily="34" charset="0"/>
              </a:rPr>
              <a:t>istotna jest rekrutacja i dopasowanie form wsparcia dla uczestniczek i uczestników. Istotne są również działania na rzecz godzenia życia zawodowego i prywatnego, a także zwalczania stereotypów ze względu na płeć w obszarze rynku pracy.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dirty="0" smtClean="0">
                <a:latin typeface="Calibri" panose="020F0502020204030204" pitchFamily="34" charset="0"/>
              </a:rPr>
              <a:t>UWAGA</a:t>
            </a:r>
            <a:r>
              <a:rPr lang="pl-PL" dirty="0">
                <a:latin typeface="Calibri" panose="020F0502020204030204" pitchFamily="34" charset="0"/>
              </a:rPr>
              <a:t>!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dirty="0" smtClean="0">
                <a:latin typeface="Calibri" panose="020F0502020204030204" pitchFamily="34" charset="0"/>
              </a:rPr>
              <a:t>Podczas </a:t>
            </a:r>
            <a:r>
              <a:rPr lang="pl-PL" dirty="0">
                <a:latin typeface="Calibri" panose="020F0502020204030204" pitchFamily="34" charset="0"/>
              </a:rPr>
              <a:t>rekrutacji należy odwzorować istniejące proporcje płci w danym obszarze lub zwiększyć udział grupy niedoreprezentowanej.</a:t>
            </a:r>
          </a:p>
        </p:txBody>
      </p:sp>
    </p:spTree>
    <p:extLst>
      <p:ext uri="{BB962C8B-B14F-4D97-AF65-F5344CB8AC3E}">
        <p14:creationId xmlns:p14="http://schemas.microsoft.com/office/powerpoint/2010/main" val="2729831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467544" y="1196752"/>
            <a:ext cx="849694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altLang="pl-PL" sz="2000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altLang="pl-PL" sz="2000" b="1" dirty="0" smtClean="0">
                <a:latin typeface="Calibri" panose="020F0502020204030204" pitchFamily="34" charset="0"/>
              </a:rPr>
              <a:t>3</a:t>
            </a:r>
            <a:r>
              <a:rPr lang="pl-PL" altLang="pl-PL" sz="2000" b="1" dirty="0">
                <a:latin typeface="Calibri" panose="020F0502020204030204" pitchFamily="34" charset="0"/>
              </a:rPr>
              <a:t>. </a:t>
            </a:r>
            <a:r>
              <a:rPr lang="pl-PL" dirty="0">
                <a:latin typeface="Calibri" panose="020F0502020204030204" pitchFamily="34" charset="0"/>
              </a:rPr>
              <a:t>W przypadku stwierdzenia braku barier równościowych, wniosek o dofinansowanie projektu zawiera działania, zapewniające przestrzeganie zasady równości szans kobiet i mężczyzn, tak aby na żadnym etapie realizacji projektu tego typu bariery nie wystąpiły. </a:t>
            </a:r>
            <a:endParaRPr lang="pl-PL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i="1" dirty="0" smtClean="0">
                <a:latin typeface="Calibri" panose="020F0502020204030204" pitchFamily="34" charset="0"/>
              </a:rPr>
              <a:t>Maksymalna </a:t>
            </a:r>
            <a:r>
              <a:rPr lang="pl-PL" i="1" dirty="0">
                <a:latin typeface="Calibri" panose="020F0502020204030204" pitchFamily="34" charset="0"/>
              </a:rPr>
              <a:t>liczba punktów – 2.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i="1" dirty="0">
                <a:latin typeface="Calibri" panose="020F0502020204030204" pitchFamily="34" charset="0"/>
              </a:rPr>
              <a:t>	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b="1" dirty="0" smtClean="0">
                <a:latin typeface="Calibri" panose="020F0502020204030204" pitchFamily="34" charset="0"/>
              </a:rPr>
              <a:t>4</a:t>
            </a:r>
            <a:r>
              <a:rPr lang="pl-PL" b="1" dirty="0">
                <a:latin typeface="Calibri" panose="020F0502020204030204" pitchFamily="34" charset="0"/>
              </a:rPr>
              <a:t>. </a:t>
            </a:r>
            <a:r>
              <a:rPr lang="pl-PL" dirty="0">
                <a:latin typeface="Calibri" panose="020F0502020204030204" pitchFamily="34" charset="0"/>
              </a:rPr>
              <a:t>Wskaźniki realizacji projektu zostały podane w podziale na płeć i/lub został umieszczony opis tego, w jaki sposób rezultaty przyczynią się do zmniejszenia barier równościowych, istniejących w obszarze tematycznym interwencji i/lub zasięgu oddziaływania projektu.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i="1" dirty="0">
                <a:latin typeface="Calibri" panose="020F0502020204030204" pitchFamily="34" charset="0"/>
              </a:rPr>
              <a:t>	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i="1" dirty="0" smtClean="0">
                <a:latin typeface="Calibri" panose="020F0502020204030204" pitchFamily="34" charset="0"/>
              </a:rPr>
              <a:t>Maksymalna </a:t>
            </a:r>
            <a:r>
              <a:rPr lang="pl-PL" i="1" dirty="0">
                <a:latin typeface="Calibri" panose="020F0502020204030204" pitchFamily="34" charset="0"/>
              </a:rPr>
              <a:t>liczba punktów – 2.</a:t>
            </a:r>
          </a:p>
        </p:txBody>
      </p:sp>
    </p:spTree>
    <p:extLst>
      <p:ext uri="{BB962C8B-B14F-4D97-AF65-F5344CB8AC3E}">
        <p14:creationId xmlns:p14="http://schemas.microsoft.com/office/powerpoint/2010/main" val="40019894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95536" y="1268760"/>
            <a:ext cx="85689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altLang="pl-PL" sz="2000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altLang="pl-PL" sz="2000" b="1" dirty="0" smtClean="0">
                <a:latin typeface="Calibri" panose="020F0502020204030204" pitchFamily="34" charset="0"/>
              </a:rPr>
              <a:t>5</a:t>
            </a:r>
            <a:r>
              <a:rPr lang="pl-PL" altLang="pl-PL" sz="2000" b="1" dirty="0">
                <a:latin typeface="Calibri" panose="020F0502020204030204" pitchFamily="34" charset="0"/>
              </a:rPr>
              <a:t>. </a:t>
            </a:r>
            <a:r>
              <a:rPr lang="pl-PL" dirty="0">
                <a:latin typeface="Calibri" panose="020F0502020204030204" pitchFamily="34" charset="0"/>
              </a:rPr>
              <a:t>We wniosku o dofinansowanie projektu wskazano jakie działania zostaną podjęte w celu zapewnienia równościowego zarządzania projektem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i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i="1" dirty="0" smtClean="0">
                <a:latin typeface="Calibri" panose="020F0502020204030204" pitchFamily="34" charset="0"/>
              </a:rPr>
              <a:t>Maksymalna </a:t>
            </a:r>
            <a:r>
              <a:rPr lang="pl-PL" i="1" dirty="0">
                <a:latin typeface="Calibri" panose="020F0502020204030204" pitchFamily="34" charset="0"/>
              </a:rPr>
              <a:t>liczba punktów – 1.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dirty="0" smtClean="0">
                <a:latin typeface="Calibri" panose="020F0502020204030204" pitchFamily="34" charset="0"/>
              </a:rPr>
              <a:t>Informacja </a:t>
            </a:r>
            <a:r>
              <a:rPr lang="pl-PL" dirty="0">
                <a:latin typeface="Calibri" panose="020F0502020204030204" pitchFamily="34" charset="0"/>
              </a:rPr>
              <a:t>powinna zawierać propozycję konkretnych działań. 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zaangażowane w realizację projektu powinny posiadać wiedzę w zakresie obowiązku przestrzegania zasady równości szans kobiet i mężczyzn w odniesieniu do problematyki projektu i potrafić stosować ją w codziennej pracy. 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b="1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b="1" dirty="0" smtClean="0">
                <a:latin typeface="Calibri" panose="020F0502020204030204" pitchFamily="34" charset="0"/>
              </a:rPr>
              <a:t>Przykłady </a:t>
            </a:r>
            <a:r>
              <a:rPr lang="pl-PL" b="1" dirty="0">
                <a:latin typeface="Calibri" panose="020F0502020204030204" pitchFamily="34" charset="0"/>
              </a:rPr>
              <a:t>działań: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 smtClean="0">
                <a:latin typeface="Calibri" panose="020F0502020204030204" pitchFamily="34" charset="0"/>
              </a:rPr>
              <a:t> Zdobycie </a:t>
            </a:r>
            <a:r>
              <a:rPr lang="pl-PL" dirty="0">
                <a:latin typeface="Calibri" panose="020F0502020204030204" pitchFamily="34" charset="0"/>
              </a:rPr>
              <a:t>takiej wiedzy może się odbyć poprzez  poinformowanie personelu na temat możliwości i sposobów  zastosowania zasady równości szans kobiet i mężczyzn w projekcie.</a:t>
            </a:r>
          </a:p>
        </p:txBody>
      </p:sp>
    </p:spTree>
    <p:extLst>
      <p:ext uri="{BB962C8B-B14F-4D97-AF65-F5344CB8AC3E}">
        <p14:creationId xmlns:p14="http://schemas.microsoft.com/office/powerpoint/2010/main" val="9512597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552" y="1268760"/>
            <a:ext cx="835292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 smtClean="0">
                <a:latin typeface="Calibri" panose="020F0502020204030204" pitchFamily="34" charset="0"/>
              </a:rPr>
              <a:t> Włączenie </a:t>
            </a:r>
            <a:r>
              <a:rPr lang="pl-PL" dirty="0">
                <a:latin typeface="Calibri" panose="020F0502020204030204" pitchFamily="34" charset="0"/>
              </a:rPr>
              <a:t>do projektu osób, np. konsultantów, doradców, posiadających udokumentowaną wiedzę i doświadczenie w prowadzeniu działań z zachowaniem zasady równości szans kobiet i mężczyzn. 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 smtClean="0">
                <a:latin typeface="Calibri" panose="020F0502020204030204" pitchFamily="34" charset="0"/>
              </a:rPr>
              <a:t> Zapewnienie </a:t>
            </a:r>
            <a:r>
              <a:rPr lang="pl-PL" dirty="0">
                <a:latin typeface="Calibri" panose="020F0502020204030204" pitchFamily="34" charset="0"/>
              </a:rPr>
              <a:t>takiej organizacji pracy zespołu projektowego, która umożliwia godzenie życia zawodowego z prywatnym, np. elastyczne formy zatrudnienia lub godzin pracy – należy wskazać konkretne działania w tym zakresie.   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dirty="0" smtClean="0">
                <a:solidFill>
                  <a:srgbClr val="FF0000"/>
                </a:solidFill>
                <a:latin typeface="Calibri" panose="020F0502020204030204" pitchFamily="34" charset="0"/>
              </a:rPr>
              <a:t>UWAGA</a:t>
            </a:r>
            <a:r>
              <a:rPr lang="pl-PL" dirty="0">
                <a:solidFill>
                  <a:srgbClr val="FF0000"/>
                </a:solidFill>
                <a:latin typeface="Calibri" panose="020F0502020204030204" pitchFamily="34" charset="0"/>
              </a:rPr>
              <a:t>!</a:t>
            </a:r>
            <a:r>
              <a:rPr lang="pl-PL" dirty="0">
                <a:latin typeface="Calibri" panose="020F0502020204030204" pitchFamily="34" charset="0"/>
              </a:rPr>
              <a:t> 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dirty="0">
                <a:latin typeface="Calibri" panose="020F0502020204030204" pitchFamily="34" charset="0"/>
              </a:rPr>
              <a:t>Równościowe zarządzanie projektem nie oznacza zatrudnienia równej liczby kobiet i mężczyzn.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dirty="0">
                <a:latin typeface="Calibri" panose="020F0502020204030204" pitchFamily="34" charset="0"/>
              </a:rPr>
              <a:t>Do spełnienia kryterium nie wystarczy deklaracja, że projekt będzie zarządzany równościowo. </a:t>
            </a:r>
          </a:p>
        </p:txBody>
      </p:sp>
    </p:spTree>
    <p:extLst>
      <p:ext uri="{BB962C8B-B14F-4D97-AF65-F5344CB8AC3E}">
        <p14:creationId xmlns:p14="http://schemas.microsoft.com/office/powerpoint/2010/main" val="24113363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1340768"/>
            <a:ext cx="882047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sz="2000" b="1" dirty="0"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Waga </a:t>
            </a:r>
            <a:r>
              <a:rPr lang="pl-PL" sz="2000" b="1" dirty="0">
                <a:latin typeface="Calibri" panose="020F0502020204030204" pitchFamily="34" charset="0"/>
              </a:rPr>
              <a:t>punktowa – sposób oceny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sz="2000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b="1" dirty="0">
                <a:latin typeface="Calibri" panose="020F0502020204030204" pitchFamily="34" charset="0"/>
              </a:rPr>
              <a:t>0 pkt </a:t>
            </a:r>
            <a:r>
              <a:rPr lang="pl-PL" dirty="0">
                <a:latin typeface="Calibri" panose="020F0502020204030204" pitchFamily="34" charset="0"/>
              </a:rPr>
              <a:t>– we wniosku nie ma żadnych informacji pozwalających na spełnienie kryterium lub informacje wskazują, że projekt będzie prowadzić do dyskryminacji.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b="1" dirty="0">
                <a:latin typeface="Calibri" panose="020F0502020204030204" pitchFamily="34" charset="0"/>
              </a:rPr>
              <a:t>1 pkt </a:t>
            </a:r>
            <a:r>
              <a:rPr lang="pl-PL" dirty="0">
                <a:latin typeface="Calibri" panose="020F0502020204030204" pitchFamily="34" charset="0"/>
              </a:rPr>
              <a:t>– kwestie związane z kryterium zostały uwzględnione częściowo lub nie są w pełni trafnie dobrane – kryterium 2, 3 i 4. W kryterium 1 i 5 przyznanie 1 pkt oznacza wyczerpujące, trafne i możliwie pełne zapisy we wniosku.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pl-PL" b="1" dirty="0">
                <a:latin typeface="Calibri" panose="020F0502020204030204" pitchFamily="34" charset="0"/>
              </a:rPr>
              <a:t>2 pkt</a:t>
            </a:r>
            <a:r>
              <a:rPr lang="pl-PL" dirty="0">
                <a:latin typeface="Calibri" panose="020F0502020204030204" pitchFamily="34" charset="0"/>
              </a:rPr>
              <a:t> - wyczerpujące, trafne i możliwie pełne zapisy we wniosku (oprócz kryterium 1 i 5</a:t>
            </a:r>
            <a:r>
              <a:rPr lang="pl-PL" dirty="0" smtClean="0">
                <a:latin typeface="Calibri" panose="020F0502020204030204" pitchFamily="34" charset="0"/>
              </a:rPr>
              <a:t>).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>
              <a:latin typeface="Calibri" panose="020F0502020204030204" pitchFamily="34" charset="0"/>
            </a:endParaRPr>
          </a:p>
          <a:p>
            <a:pPr algn="just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pl-PL" dirty="0">
                <a:latin typeface="Calibri" panose="020F0502020204030204" pitchFamily="34" charset="0"/>
              </a:rPr>
              <a:t>Nie ma możliwości przyznawania części ułamkowych punktów za poszczególne kryteria w standardzie minimum.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pl-PL" dirty="0">
              <a:latin typeface="Calibri" panose="020F0502020204030204" pitchFamily="34" charset="0"/>
            </a:endParaRPr>
          </a:p>
        </p:txBody>
      </p:sp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5787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79511" y="1340768"/>
            <a:ext cx="885698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 smtClean="0">
                <a:latin typeface="Calibri" panose="020F0502020204030204" pitchFamily="34" charset="0"/>
              </a:rPr>
              <a:t>Wytyczne </a:t>
            </a:r>
            <a:r>
              <a:rPr lang="pl-PL" altLang="pl-PL" sz="2000" b="1" dirty="0">
                <a:latin typeface="Calibri" panose="020F0502020204030204" pitchFamily="34" charset="0"/>
              </a:rPr>
              <a:t>i inne </a:t>
            </a:r>
            <a:r>
              <a:rPr lang="pl-PL" altLang="pl-PL" sz="2000" b="1" dirty="0" smtClean="0">
                <a:latin typeface="Calibri" panose="020F0502020204030204" pitchFamily="34" charset="0"/>
              </a:rPr>
              <a:t>dokumenty</a:t>
            </a:r>
          </a:p>
          <a:p>
            <a:pPr algn="just" eaLnBrk="1" hangingPunct="1">
              <a:lnSpc>
                <a:spcPct val="150000"/>
              </a:lnSpc>
              <a:buNone/>
            </a:pPr>
            <a:endParaRPr lang="pl-PL" altLang="pl-PL" sz="2000" b="1" dirty="0" smtClean="0">
              <a:latin typeface="Calibri" panose="020F0502020204030204" pitchFamily="34" charset="0"/>
            </a:endParaRPr>
          </a:p>
          <a:p>
            <a:pPr marL="285750" indent="-285750" algn="just" eaLnBrk="1" hangingPunct="1">
              <a:buFont typeface="Wingdings" panose="05000000000000000000" pitchFamily="2" charset="2"/>
              <a:buChar char="Ø"/>
            </a:pPr>
            <a:r>
              <a:rPr lang="pl-PL" altLang="pl-PL" dirty="0" smtClean="0">
                <a:latin typeface="Calibri" panose="020F0502020204030204" pitchFamily="34" charset="0"/>
              </a:rPr>
              <a:t>Wytyczne </a:t>
            </a:r>
            <a:r>
              <a:rPr lang="pl-PL" altLang="pl-PL" dirty="0">
                <a:latin typeface="Calibri" panose="020F0502020204030204" pitchFamily="34" charset="0"/>
              </a:rPr>
              <a:t>w zakresie realizacji zasady równości szans i niedyskryminacji, w tym dostępności dla osób z niepełnosprawnościami oraz zasady równości szans kobiet i mężczyzn w ramach funduszy unijnych na lata 2014-2020 </a:t>
            </a:r>
            <a:r>
              <a:rPr lang="pl-PL" altLang="pl-PL" dirty="0" smtClean="0">
                <a:latin typeface="Calibri" panose="020F0502020204030204" pitchFamily="34" charset="0"/>
              </a:rPr>
              <a:t>(zwane </a:t>
            </a:r>
            <a:r>
              <a:rPr lang="pl-PL" altLang="pl-PL" dirty="0">
                <a:latin typeface="Calibri" panose="020F0502020204030204" pitchFamily="34" charset="0"/>
              </a:rPr>
              <a:t>dalej Wytycznymi)  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Ø"/>
            </a:pPr>
            <a:r>
              <a:rPr lang="pl-PL" altLang="pl-PL" dirty="0" smtClean="0">
                <a:latin typeface="Calibri" panose="020F0502020204030204" pitchFamily="34" charset="0"/>
              </a:rPr>
              <a:t>Realizacja </a:t>
            </a:r>
            <a:r>
              <a:rPr lang="pl-PL" altLang="pl-PL" dirty="0">
                <a:latin typeface="Calibri" panose="020F0502020204030204" pitchFamily="34" charset="0"/>
              </a:rPr>
              <a:t>zasady równości szans i niedyskryminacji, w tym dostępności dla osób z niepełnosprawnościami – Poradnik dla realizatorów projektów i instytucji systemu wdrażania funduszy europejskich 2014-2020  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Ø"/>
            </a:pPr>
            <a:r>
              <a:rPr lang="pl-PL" altLang="pl-PL" dirty="0" smtClean="0">
                <a:latin typeface="Calibri" panose="020F0502020204030204" pitchFamily="34" charset="0"/>
              </a:rPr>
              <a:t>Jak </a:t>
            </a:r>
            <a:r>
              <a:rPr lang="pl-PL" altLang="pl-PL" dirty="0">
                <a:latin typeface="Calibri" panose="020F0502020204030204" pitchFamily="34" charset="0"/>
              </a:rPr>
              <a:t>realizować zasadę równości szans kobiet i mężczyzn w projektach finansowanych z funduszy europejskich 2014-2020 – Poradnik dla osób realizujących projekty oraz instytucji systemu </a:t>
            </a:r>
            <a:r>
              <a:rPr lang="pl-PL" altLang="pl-PL" dirty="0" smtClean="0">
                <a:latin typeface="Calibri" panose="020F0502020204030204" pitchFamily="34" charset="0"/>
              </a:rPr>
              <a:t>wdrażania.</a:t>
            </a:r>
            <a:endParaRPr lang="pl-PL" altLang="pl-PL" dirty="0">
              <a:latin typeface="Calibri" panose="020F0502020204030204" pitchFamily="34" charset="0"/>
            </a:endParaRPr>
          </a:p>
          <a:p>
            <a:pPr marL="285750" indent="-285750" algn="just" eaLnBrk="1" hangingPunct="1">
              <a:buFont typeface="Wingdings" panose="05000000000000000000" pitchFamily="2" charset="2"/>
              <a:buChar char="Ø"/>
            </a:pPr>
            <a:r>
              <a:rPr lang="pl-PL" altLang="pl-PL" dirty="0" smtClean="0">
                <a:latin typeface="Calibri" panose="020F0502020204030204" pitchFamily="34" charset="0"/>
              </a:rPr>
              <a:t>Instrukcja wypełniania </a:t>
            </a:r>
            <a:r>
              <a:rPr lang="pl-PL" altLang="pl-PL" dirty="0">
                <a:latin typeface="Calibri" panose="020F0502020204030204" pitchFamily="34" charset="0"/>
              </a:rPr>
              <a:t>wniosku o </a:t>
            </a:r>
            <a:r>
              <a:rPr lang="pl-PL" altLang="pl-PL" dirty="0" smtClean="0">
                <a:latin typeface="Calibri" panose="020F0502020204030204" pitchFamily="34" charset="0"/>
              </a:rPr>
              <a:t>dofinansowanie projektu</a:t>
            </a:r>
            <a:r>
              <a:rPr lang="pl-PL" dirty="0" smtClean="0">
                <a:latin typeface="Calibri" panose="020F0502020204030204" pitchFamily="34" charset="0"/>
              </a:rPr>
              <a:t> </a:t>
            </a:r>
            <a:r>
              <a:rPr lang="pl-PL" dirty="0">
                <a:latin typeface="Calibri" panose="020F0502020204030204" pitchFamily="34" charset="0"/>
              </a:rPr>
              <a:t>w ramach Programu Operacyjnego Wiedza Edukacja Rozwój </a:t>
            </a:r>
            <a:r>
              <a:rPr lang="pl-PL" dirty="0" smtClean="0">
                <a:latin typeface="Calibri" panose="020F0502020204030204" pitchFamily="34" charset="0"/>
              </a:rPr>
              <a:t>2014-2020, wersja 1.9</a:t>
            </a:r>
          </a:p>
          <a:p>
            <a:pPr algn="just" eaLnBrk="1" hangingPunct="1"/>
            <a:endParaRPr lang="pl-PL" altLang="pl-PL" dirty="0">
              <a:latin typeface="Calibri" panose="020F0502020204030204" pitchFamily="34" charset="0"/>
            </a:endParaRPr>
          </a:p>
        </p:txBody>
      </p:sp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63075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1">
            <a:extLst>
              <a:ext uri="{FF2B5EF4-FFF2-40B4-BE49-F238E27FC236}">
                <a16:creationId xmlns:a16="http://schemas.microsoft.com/office/drawing/2014/main" id="{0D392359-1B9A-47D4-B173-D6D88EC08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0788" y="346075"/>
            <a:ext cx="3040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112643" name="Text Box 2">
            <a:extLst>
              <a:ext uri="{FF2B5EF4-FFF2-40B4-BE49-F238E27FC236}">
                <a16:creationId xmlns:a16="http://schemas.microsoft.com/office/drawing/2014/main" id="{BDDB1447-1A6B-43B4-8E91-5A89787EF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915801"/>
            <a:ext cx="8496944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dirty="0" smtClean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dirty="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000" dirty="0" smtClean="0">
                <a:latin typeface="Calibri" panose="020F0502020204030204" pitchFamily="34" charset="0"/>
              </a:rPr>
              <a:t>Dziękuję </a:t>
            </a:r>
            <a:r>
              <a:rPr lang="pl-PL" altLang="pl-PL" sz="2000" dirty="0">
                <a:latin typeface="Calibri" panose="020F0502020204030204" pitchFamily="34" charset="0"/>
              </a:rPr>
              <a:t>za </a:t>
            </a:r>
            <a:r>
              <a:rPr lang="pl-PL" altLang="pl-PL" sz="2000" dirty="0" smtClean="0">
                <a:latin typeface="Calibri" panose="020F0502020204030204" pitchFamily="34" charset="0"/>
              </a:rPr>
              <a:t>uwagę.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dirty="0">
              <a:latin typeface="Calibri" panose="020F0502020204030204" pitchFamily="34" charset="0"/>
            </a:endParaRPr>
          </a:p>
          <a:p>
            <a:pPr>
              <a:buNone/>
            </a:pPr>
            <a:endParaRPr lang="pl-PL" sz="3600" b="1" dirty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pl-PL" sz="1800" b="1" dirty="0">
                <a:latin typeface="Calibri" panose="020F0502020204030204" pitchFamily="34" charset="0"/>
              </a:rPr>
              <a:t>IOK udziela wyjaśnień </a:t>
            </a:r>
            <a:r>
              <a:rPr lang="pl-PL" sz="1800" dirty="0">
                <a:latin typeface="Calibri" panose="020F0502020204030204" pitchFamily="34" charset="0"/>
              </a:rPr>
              <a:t>w kwestiach dotyczących konkursu: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pl-PL" sz="1800" dirty="0">
                <a:latin typeface="Calibri" panose="020F0502020204030204" pitchFamily="34" charset="0"/>
              </a:rPr>
              <a:t>telefonicznie - pod </a:t>
            </a:r>
            <a:r>
              <a:rPr lang="pl-PL" sz="1800" dirty="0" smtClean="0">
                <a:latin typeface="Calibri" panose="020F0502020204030204" pitchFamily="34" charset="0"/>
              </a:rPr>
              <a:t>numerem  </a:t>
            </a:r>
            <a:r>
              <a:rPr lang="pl-PL" sz="1800" dirty="0">
                <a:latin typeface="Calibri" panose="020F0502020204030204" pitchFamily="34" charset="0"/>
              </a:rPr>
              <a:t>68 456 56 04  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pl-PL" sz="1800" dirty="0">
                <a:latin typeface="Calibri" panose="020F0502020204030204" pitchFamily="34" charset="0"/>
              </a:rPr>
              <a:t>pod adresem poczty elektronicznej: efs@wup.zgora.pl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pl-PL" sz="1800" dirty="0">
                <a:latin typeface="Calibri" panose="020F0502020204030204" pitchFamily="34" charset="0"/>
              </a:rPr>
              <a:t>w siedzibie WUP w Zielonej Górze, ul. Wyspiańskiego 15, pokój 311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400" dirty="0"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Symbol zastępczy zawartości 4">
            <a:extLst>
              <a:ext uri="{FF2B5EF4-FFF2-40B4-BE49-F238E27FC236}">
                <a16:creationId xmlns:a16="http://schemas.microsoft.com/office/drawing/2014/main" id="{60F0F44B-B54B-4C03-95B7-FF9F75EBD7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1939" y="40832"/>
            <a:ext cx="6560121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80351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0" y="1052736"/>
            <a:ext cx="871296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altLang="pl-PL" sz="2000" b="1" dirty="0" smtClean="0">
                <a:latin typeface="Calibri" panose="020F0502020204030204" pitchFamily="34" charset="0"/>
              </a:rPr>
              <a:t>Kryteria horyzontalne oceniane na etapie oceny merytorycznej</a:t>
            </a:r>
          </a:p>
          <a:p>
            <a:pPr algn="ctr"/>
            <a:endParaRPr lang="pl-PL" sz="2000" dirty="0">
              <a:latin typeface="Calibri" panose="020F0502020204030204" pitchFamily="34" charset="0"/>
            </a:endParaRPr>
          </a:p>
          <a:p>
            <a:endParaRPr lang="pl-PL" sz="2000" dirty="0" smtClean="0">
              <a:latin typeface="Calibri" panose="020F0502020204030204" pitchFamily="34" charset="0"/>
            </a:endParaRPr>
          </a:p>
          <a:p>
            <a:r>
              <a:rPr lang="pl-PL" sz="2000" dirty="0" smtClean="0">
                <a:latin typeface="Calibri" panose="020F0502020204030204" pitchFamily="34" charset="0"/>
              </a:rPr>
              <a:t>Czy </a:t>
            </a:r>
            <a:r>
              <a:rPr lang="pl-PL" sz="2000" dirty="0">
                <a:latin typeface="Calibri" panose="020F0502020204030204" pitchFamily="34" charset="0"/>
              </a:rPr>
              <a:t>projekt jest zgodny z zasadą równości szans kobiet i mężczyzn (na podstawie standardu minimum</a:t>
            </a:r>
            <a:r>
              <a:rPr lang="pl-PL" sz="2000" dirty="0" smtClean="0">
                <a:latin typeface="Calibri" panose="020F0502020204030204" pitchFamily="34" charset="0"/>
              </a:rPr>
              <a:t>)? – kryterium możliwe do uzupełnienia/poprawek</a:t>
            </a:r>
          </a:p>
          <a:p>
            <a:endParaRPr lang="pl-PL" sz="2000" b="1" dirty="0">
              <a:latin typeface="Calibri" panose="020F0502020204030204" pitchFamily="34" charset="0"/>
            </a:endParaRPr>
          </a:p>
          <a:p>
            <a:r>
              <a:rPr lang="pl-PL" sz="2000" dirty="0" smtClean="0">
                <a:latin typeface="Calibri" panose="020F0502020204030204" pitchFamily="34" charset="0"/>
              </a:rPr>
              <a:t>Czy </a:t>
            </a:r>
            <a:r>
              <a:rPr lang="pl-PL" sz="2000" dirty="0">
                <a:latin typeface="Calibri" panose="020F0502020204030204" pitchFamily="34" charset="0"/>
              </a:rPr>
              <a:t>projekt </a:t>
            </a:r>
            <a:r>
              <a:rPr lang="pl-PL" sz="2000" dirty="0" smtClean="0">
                <a:latin typeface="Calibri" panose="020F0502020204030204" pitchFamily="34" charset="0"/>
              </a:rPr>
              <a:t>ma pozytywny wpływ na zasadę równości szans i niedyskryminacji, w tym dostępności dla osób z niepełnosprawnościami. </a:t>
            </a:r>
          </a:p>
          <a:p>
            <a:endParaRPr lang="pl-PL" sz="2000" dirty="0" smtClean="0">
              <a:latin typeface="Calibri" panose="020F0502020204030204" pitchFamily="34" charset="0"/>
            </a:endParaRPr>
          </a:p>
          <a:p>
            <a:r>
              <a:rPr lang="pl-PL" sz="2000" dirty="0" smtClean="0">
                <a:latin typeface="Calibri" panose="020F0502020204030204" pitchFamily="34" charset="0"/>
              </a:rPr>
              <a:t>Przez pozytywny wpływ należy rozumieć zapewnienie dostępności do oferowanego w projekcie wsparcia dla wszystkich jego uczestników oraz zapewnienie dostępności wszystkich produktów projektu (które nie zostały uznane za neutralne) dla wszystkich ich użytkowników, zgodnie ze standardami dostępności, stanowiącymi załącznik do Wytycznych w zakresie realizacji zasady równości szans i niedyskryminacji, w tym dostępności dla osób z niepełnosprawnościami oraz zasady równości szans kobiet i mężczyzn w ramach funduszy unijnych na lata 2014-2020?</a:t>
            </a:r>
          </a:p>
          <a:p>
            <a:endParaRPr lang="pl-PL" sz="2000" dirty="0" smtClean="0">
              <a:latin typeface="Calibri" panose="020F0502020204030204" pitchFamily="34" charset="0"/>
            </a:endParaRPr>
          </a:p>
          <a:p>
            <a:endParaRPr lang="pl-PL" sz="2000" dirty="0">
              <a:latin typeface="Calibri" panose="020F0502020204030204" pitchFamily="34" charset="0"/>
            </a:endParaRPr>
          </a:p>
          <a:p>
            <a:endParaRPr lang="pl-PL" sz="2000" dirty="0">
              <a:latin typeface="Calibri" panose="020F0502020204030204" pitchFamily="34" charset="0"/>
            </a:endParaRPr>
          </a:p>
        </p:txBody>
      </p:sp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6097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0" y="2276872"/>
            <a:ext cx="86409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altLang="pl-PL" sz="2000" b="1" dirty="0" smtClean="0">
              <a:latin typeface="Calibri" panose="020F0502020204030204" pitchFamily="34" charset="0"/>
            </a:endParaRPr>
          </a:p>
          <a:p>
            <a:r>
              <a:rPr lang="pl-PL" altLang="pl-PL" sz="2000" b="1" dirty="0" smtClean="0">
                <a:latin typeface="Calibri" panose="020F0502020204030204" pitchFamily="34" charset="0"/>
              </a:rPr>
              <a:t>Neutralność produktów projektu</a:t>
            </a:r>
            <a:endParaRPr lang="pl-PL" sz="2000" dirty="0">
              <a:latin typeface="Calibri" panose="020F0502020204030204" pitchFamily="34" charset="0"/>
            </a:endParaRPr>
          </a:p>
          <a:p>
            <a:endParaRPr lang="pl-PL" sz="2000" dirty="0" smtClean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Calibri" panose="020F0502020204030204" pitchFamily="34" charset="0"/>
              </a:rPr>
              <a:t>W wyjątkowych sytuacjach dopuszczalne jest uznanie neutralności produktu projektu.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Calibri" panose="020F0502020204030204" pitchFamily="34" charset="0"/>
              </a:rPr>
              <a:t>Wnioskodawca musi wykazać, że dostępność nie dotyczy danego produktu, np. z uwagi na brak bezpośrednich użytkowników.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Calibri" panose="020F0502020204030204" pitchFamily="34" charset="0"/>
              </a:rPr>
              <a:t>Ostateczna decyzja o neutralności produktu należy do IOK. Po uznaniu, że produkt jest neutralny – projekt jest zgodny z zasadą równości szans i niedyskryminacji, w tym dostępności dla osób z niepełnosprawnościami.</a:t>
            </a:r>
          </a:p>
          <a:p>
            <a:endParaRPr lang="pl-PL" sz="2000" dirty="0">
              <a:latin typeface="Calibri" panose="020F0502020204030204" pitchFamily="34" charset="0"/>
            </a:endParaRPr>
          </a:p>
          <a:p>
            <a:endParaRPr lang="pl-PL" sz="2000" dirty="0">
              <a:latin typeface="Calibri" panose="020F0502020204030204" pitchFamily="34" charset="0"/>
            </a:endParaRPr>
          </a:p>
        </p:txBody>
      </p:sp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9179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79512" y="1412776"/>
            <a:ext cx="871296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 smtClean="0">
                <a:latin typeface="Calibri" panose="020F0502020204030204" pitchFamily="34" charset="0"/>
              </a:rPr>
              <a:t>Dostępność </a:t>
            </a:r>
            <a:r>
              <a:rPr lang="pl-PL" altLang="pl-PL" sz="2000" b="1" dirty="0">
                <a:latin typeface="Calibri" panose="020F0502020204030204" pitchFamily="34" charset="0"/>
              </a:rPr>
              <a:t>dla osób z niepełnosprawnościami</a:t>
            </a:r>
            <a:endParaRPr lang="pl-PL" altLang="pl-PL" sz="20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pl-PL" altLang="pl-PL" dirty="0" smtClean="0">
                <a:latin typeface="Calibri" panose="020F0502020204030204" pitchFamily="34" charset="0"/>
              </a:rPr>
              <a:t>Za </a:t>
            </a:r>
            <a:r>
              <a:rPr lang="pl-PL" altLang="pl-PL" b="1" dirty="0">
                <a:latin typeface="Calibri" panose="020F0502020204030204" pitchFamily="34" charset="0"/>
              </a:rPr>
              <a:t>osoby z niepełnosprawnościami </a:t>
            </a:r>
            <a:r>
              <a:rPr lang="pl-PL" altLang="pl-PL" dirty="0">
                <a:latin typeface="Calibri" panose="020F0502020204030204" pitchFamily="34" charset="0"/>
              </a:rPr>
              <a:t>uznaje się osoby niepełnosprawne w rozumieniu Ustawy z dnia 27 sierpnia 1997 r. o rehabilitacji zawodowej i społecznej oraz zatrudnianiu osób niepełnosprawnych, a także osoby z zaburzeniami psychicznymi w rozumieniu Ustawy z dnia 19 sierpnia 1994 r. o ochronie zdrowia psychicznego, tj. osoby z odpowiednim orzeczeniem lub innym dokumentem poświadczającym stan zdrowia. </a:t>
            </a:r>
            <a:endParaRPr lang="pl-PL" altLang="pl-PL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pl-PL" altLang="pl-PL" dirty="0" smtClean="0">
                <a:latin typeface="Calibri" panose="020F0502020204030204" pitchFamily="34" charset="0"/>
              </a:rPr>
              <a:t>Osoby </a:t>
            </a:r>
            <a:r>
              <a:rPr lang="pl-PL" altLang="pl-PL" dirty="0">
                <a:latin typeface="Calibri" panose="020F0502020204030204" pitchFamily="34" charset="0"/>
              </a:rPr>
              <a:t>niepełnosprawne w rozumieniu ustawy to te, których niepełnosprawność została potwierdzona orzeczeniem: </a:t>
            </a:r>
          </a:p>
          <a:p>
            <a:pPr marL="285750" indent="-285750" eaLnBrk="1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altLang="pl-PL" dirty="0">
                <a:latin typeface="Calibri" panose="020F0502020204030204" pitchFamily="34" charset="0"/>
              </a:rPr>
              <a:t>o zakwalifikowaniu przez organy orzekające do jednego z trzech </a:t>
            </a:r>
            <a:r>
              <a:rPr lang="pl-PL" altLang="pl-PL" dirty="0" smtClean="0">
                <a:latin typeface="Calibri" panose="020F0502020204030204" pitchFamily="34" charset="0"/>
              </a:rPr>
              <a:t>stopni niepełnosprawności </a:t>
            </a:r>
            <a:r>
              <a:rPr lang="pl-PL" altLang="pl-PL" dirty="0">
                <a:latin typeface="Calibri" panose="020F0502020204030204" pitchFamily="34" charset="0"/>
              </a:rPr>
              <a:t>(znacznego, umiarkowanego, lekkiego);</a:t>
            </a:r>
          </a:p>
          <a:p>
            <a:pPr marL="285750" indent="-285750" eaLnBrk="1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altLang="pl-PL" dirty="0">
                <a:latin typeface="Calibri" panose="020F0502020204030204" pitchFamily="34" charset="0"/>
              </a:rPr>
              <a:t>o całkowitej lub częściowej niezdolności do pracy na podstawie odrębnych przepisów;</a:t>
            </a:r>
          </a:p>
          <a:p>
            <a:pPr marL="285750" indent="-285750" eaLnBrk="1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altLang="pl-PL" dirty="0">
                <a:latin typeface="Calibri" panose="020F0502020204030204" pitchFamily="34" charset="0"/>
              </a:rPr>
              <a:t>o niepełnosprawności, wydanym przed ukończeniem 16 roku życia.</a:t>
            </a:r>
          </a:p>
          <a:p>
            <a:pPr eaLnBrk="1" hangingPunct="1">
              <a:lnSpc>
                <a:spcPct val="150000"/>
              </a:lnSpc>
              <a:buNone/>
            </a:pPr>
            <a:endParaRPr lang="pl-PL" altLang="pl-PL" dirty="0">
              <a:latin typeface="Calibri" panose="020F0502020204030204" pitchFamily="34" charset="0"/>
            </a:endParaRPr>
          </a:p>
        </p:txBody>
      </p:sp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8300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395536" y="2204864"/>
            <a:ext cx="85689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>
                <a:latin typeface="Calibri" panose="020F0502020204030204" pitchFamily="34" charset="0"/>
              </a:rPr>
              <a:t>Potwierdzanie statusu osoby z </a:t>
            </a:r>
            <a:r>
              <a:rPr lang="pl-PL" altLang="pl-PL" sz="2000" b="1" dirty="0" smtClean="0">
                <a:latin typeface="Calibri" panose="020F0502020204030204" pitchFamily="34" charset="0"/>
              </a:rPr>
              <a:t>niepełnosprawnościami (przykłady) </a:t>
            </a:r>
            <a:endParaRPr lang="pl-PL" altLang="pl-PL" sz="2000" b="1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None/>
            </a:pPr>
            <a:endParaRPr lang="pl-PL" altLang="pl-PL" dirty="0" smtClean="0">
              <a:latin typeface="Calibri" panose="020F0502020204030204" pitchFamily="34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altLang="pl-PL" dirty="0" smtClean="0">
                <a:latin typeface="Calibri" panose="020F0502020204030204" pitchFamily="34" charset="0"/>
              </a:rPr>
              <a:t>orzeczenie o stopniu niepełnosprawności lekkim, umiarkowanym i znacznym,</a:t>
            </a:r>
          </a:p>
          <a:p>
            <a:pPr marL="285750" indent="-285750"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altLang="pl-PL" dirty="0" smtClean="0">
                <a:latin typeface="Calibri" panose="020F0502020204030204" pitchFamily="34" charset="0"/>
              </a:rPr>
              <a:t>orzeczenie o niezdolności do pracy,</a:t>
            </a:r>
          </a:p>
          <a:p>
            <a:pPr marL="285750" indent="-285750"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altLang="pl-PL" dirty="0" smtClean="0">
                <a:latin typeface="Calibri" panose="020F0502020204030204" pitchFamily="34" charset="0"/>
              </a:rPr>
              <a:t>inne </a:t>
            </a:r>
            <a:r>
              <a:rPr lang="pl-PL" altLang="pl-PL" dirty="0">
                <a:latin typeface="Calibri" panose="020F0502020204030204" pitchFamily="34" charset="0"/>
              </a:rPr>
              <a:t>równoważne orzeczenia (np. KRUS, służby mundurowe</a:t>
            </a:r>
            <a:r>
              <a:rPr lang="pl-PL" altLang="pl-PL" dirty="0" smtClean="0">
                <a:latin typeface="Calibri" panose="020F0502020204030204" pitchFamily="34" charset="0"/>
              </a:rPr>
              <a:t>),</a:t>
            </a:r>
          </a:p>
          <a:p>
            <a:pPr marL="285750" indent="-285750"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altLang="pl-PL" dirty="0" smtClean="0">
                <a:latin typeface="Calibri" panose="020F0502020204030204" pitchFamily="34" charset="0"/>
              </a:rPr>
              <a:t>w przypadku osoby z zaburzeniami psychicznymi dokument potwierdzający stan zdrowia wydany przez lekarza, np. orzeczenie o stanie zdrowia lub opinia </a:t>
            </a:r>
            <a:r>
              <a:rPr lang="pl-PL" altLang="pl-PL" dirty="0">
                <a:latin typeface="Calibri" panose="020F0502020204030204" pitchFamily="34" charset="0"/>
              </a:rPr>
              <a:t>	</a:t>
            </a: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5546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395536" y="1340768"/>
            <a:ext cx="86409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>
                <a:latin typeface="Calibri" panose="020F0502020204030204" pitchFamily="34" charset="0"/>
              </a:rPr>
              <a:t>Dostępność  -  </a:t>
            </a:r>
            <a:r>
              <a:rPr lang="pl-PL" altLang="pl-PL" sz="2000" dirty="0">
                <a:latin typeface="Calibri" panose="020F0502020204030204" pitchFamily="34" charset="0"/>
              </a:rPr>
              <a:t>właściwość środowiska fizycznego, transportu, technologii i systemów informacyjno-komunikacyjnych, pozwalająca osobom z niepełnosprawnościami na korzystanie z nich na zasadzie równości z innymi osobami. </a:t>
            </a:r>
          </a:p>
          <a:p>
            <a:pPr eaLnBrk="1" hangingPunct="1">
              <a:lnSpc>
                <a:spcPct val="150000"/>
              </a:lnSpc>
              <a:buNone/>
            </a:pPr>
            <a:endParaRPr lang="pl-PL" altLang="pl-PL" sz="20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dirty="0" smtClean="0">
                <a:latin typeface="Calibri" panose="020F0502020204030204" pitchFamily="34" charset="0"/>
              </a:rPr>
              <a:t>Dostępność </a:t>
            </a:r>
            <a:r>
              <a:rPr lang="pl-PL" altLang="pl-PL" sz="2000" dirty="0">
                <a:latin typeface="Calibri" panose="020F0502020204030204" pitchFamily="34" charset="0"/>
              </a:rPr>
              <a:t>jest warunkiem wstępnym prowadzenia niezależnego życia i uczestniczenia w życiu społecznym. Może być zapewniona przede wszystkim:</a:t>
            </a:r>
          </a:p>
          <a:p>
            <a:pPr marL="342900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altLang="pl-PL" sz="2000" dirty="0">
                <a:latin typeface="Calibri" panose="020F0502020204030204" pitchFamily="34" charset="0"/>
              </a:rPr>
              <a:t>dzięki stosowaniu koncepcji uniwersalnego projektowania, </a:t>
            </a:r>
          </a:p>
          <a:p>
            <a:pPr marL="342900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altLang="pl-PL" sz="2000" dirty="0">
                <a:latin typeface="Calibri" panose="020F0502020204030204" pitchFamily="34" charset="0"/>
              </a:rPr>
              <a:t>poprzez stosowanie mechanizmu racjonalnych usprawnień, w tym technologii i urządzeń kompensacyjnych dla osób z niepełnosprawnościami. </a:t>
            </a: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6009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395536" y="2204864"/>
            <a:ext cx="8568952" cy="3276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50000"/>
              </a:lnSpc>
              <a:buNone/>
            </a:pPr>
            <a:r>
              <a:rPr lang="pl-PL" altLang="pl-PL" sz="2000" b="1" dirty="0">
                <a:latin typeface="Calibri" panose="020F0502020204030204" pitchFamily="34" charset="0"/>
              </a:rPr>
              <a:t>Koncepcja uniwersalnego projektowania – </a:t>
            </a:r>
            <a:r>
              <a:rPr lang="pl-PL" altLang="pl-PL" sz="2000" dirty="0">
                <a:latin typeface="Calibri" panose="020F0502020204030204" pitchFamily="34" charset="0"/>
              </a:rPr>
              <a:t>projektowanie produktów, środowiska, programów i usług w taki sposób, by były użyteczne dla wszystkich, w możliwie największym stopniu, bez potrzeby adaptacji lub specjalistycznego projektowania. Uniwersalne projektowanie nie wyklucza możliwości zapewnienia dodatkowych udogodnień. W przypadku projektów realizowanych w polityce spójności koncepcja jest realizowana przez zastosowanie co najmniej standardów dostępności (zał. nr 2 do Wytycznych</a:t>
            </a:r>
            <a:r>
              <a:rPr lang="pl-PL" altLang="pl-PL" sz="2000" dirty="0" smtClean="0">
                <a:latin typeface="Calibri" panose="020F0502020204030204" pitchFamily="34" charset="0"/>
              </a:rPr>
              <a:t>).</a:t>
            </a:r>
            <a:endParaRPr lang="pl-PL" altLang="pl-PL" sz="2000" dirty="0">
              <a:latin typeface="Calibri" panose="020F0502020204030204" pitchFamily="34" charset="0"/>
            </a:endParaRP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7944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8164813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8. logotypy do prezentacji PO WER  - na 14.12.2017.potx" id="{B655D565-E536-4CF1-BF41-09F4D38F951E}" vid="{475EF716-F149-4B95-96FC-02B4575546EE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ZK_szkolenie_A</Template>
  <TotalTime>1101</TotalTime>
  <Words>2590</Words>
  <Application>Microsoft Office PowerPoint</Application>
  <PresentationFormat>Pokaz na ekranie (4:3)</PresentationFormat>
  <Paragraphs>259</Paragraphs>
  <Slides>30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8" baseType="lpstr">
      <vt:lpstr>Arial</vt:lpstr>
      <vt:lpstr>Arial Narrow</vt:lpstr>
      <vt:lpstr>Calibri</vt:lpstr>
      <vt:lpstr>Calibri Light</vt:lpstr>
      <vt:lpstr>Tahoma</vt:lpstr>
      <vt:lpstr>Times New Roman</vt:lpstr>
      <vt:lpstr>Wingdings</vt:lpstr>
      <vt:lpstr>Projekt domyślny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Katarzyna Rauchut</dc:creator>
  <cp:keywords>2. prezentacja - równość szans i niedyskryminacji</cp:keywords>
  <cp:lastModifiedBy>Ewa Hebdzyńska</cp:lastModifiedBy>
  <cp:revision>168</cp:revision>
  <cp:lastPrinted>2017-12-07T07:51:34Z</cp:lastPrinted>
  <dcterms:created xsi:type="dcterms:W3CDTF">2017-12-07T07:41:20Z</dcterms:created>
  <dcterms:modified xsi:type="dcterms:W3CDTF">2021-03-15T07:58:43Z</dcterms:modified>
</cp:coreProperties>
</file>