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317" r:id="rId2"/>
    <p:sldId id="414" r:id="rId3"/>
    <p:sldId id="520" r:id="rId4"/>
    <p:sldId id="467" r:id="rId5"/>
    <p:sldId id="468" r:id="rId6"/>
    <p:sldId id="539" r:id="rId7"/>
    <p:sldId id="498" r:id="rId8"/>
    <p:sldId id="470" r:id="rId9"/>
    <p:sldId id="540" r:id="rId10"/>
    <p:sldId id="471" r:id="rId11"/>
    <p:sldId id="561" r:id="rId12"/>
    <p:sldId id="494" r:id="rId13"/>
    <p:sldId id="542" r:id="rId14"/>
    <p:sldId id="497" r:id="rId15"/>
    <p:sldId id="473" r:id="rId16"/>
    <p:sldId id="562" r:id="rId17"/>
    <p:sldId id="563" r:id="rId18"/>
    <p:sldId id="564" r:id="rId19"/>
    <p:sldId id="565" r:id="rId20"/>
    <p:sldId id="566" r:id="rId21"/>
    <p:sldId id="567" r:id="rId22"/>
    <p:sldId id="543" r:id="rId23"/>
    <p:sldId id="545" r:id="rId24"/>
    <p:sldId id="568" r:id="rId25"/>
    <p:sldId id="570" r:id="rId26"/>
    <p:sldId id="569" r:id="rId27"/>
    <p:sldId id="496" r:id="rId28"/>
    <p:sldId id="535" r:id="rId29"/>
    <p:sldId id="537" r:id="rId30"/>
    <p:sldId id="499" r:id="rId31"/>
    <p:sldId id="502" r:id="rId32"/>
    <p:sldId id="503" r:id="rId33"/>
    <p:sldId id="546" r:id="rId34"/>
    <p:sldId id="559" r:id="rId35"/>
    <p:sldId id="560" r:id="rId36"/>
    <p:sldId id="504" r:id="rId37"/>
    <p:sldId id="547" r:id="rId38"/>
    <p:sldId id="548" r:id="rId39"/>
    <p:sldId id="549" r:id="rId40"/>
    <p:sldId id="571" r:id="rId41"/>
    <p:sldId id="508" r:id="rId42"/>
    <p:sldId id="550" r:id="rId43"/>
    <p:sldId id="513" r:id="rId44"/>
    <p:sldId id="551" r:id="rId45"/>
    <p:sldId id="552" r:id="rId46"/>
    <p:sldId id="553" r:id="rId47"/>
    <p:sldId id="554" r:id="rId48"/>
    <p:sldId id="572" r:id="rId49"/>
    <p:sldId id="573" r:id="rId50"/>
    <p:sldId id="574" r:id="rId51"/>
    <p:sldId id="557" r:id="rId52"/>
    <p:sldId id="532" r:id="rId53"/>
    <p:sldId id="533" r:id="rId54"/>
    <p:sldId id="491" r:id="rId55"/>
    <p:sldId id="466" r:id="rId56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2F"/>
    <a:srgbClr val="133913"/>
    <a:srgbClr val="339933"/>
    <a:srgbClr val="007E39"/>
    <a:srgbClr val="3A3E69"/>
    <a:srgbClr val="005C2A"/>
    <a:srgbClr val="525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65247" autoAdjust="0"/>
  </p:normalViewPr>
  <p:slideViewPr>
    <p:cSldViewPr>
      <p:cViewPr varScale="1">
        <p:scale>
          <a:sx n="87" d="100"/>
          <a:sy n="87" d="100"/>
        </p:scale>
        <p:origin x="14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8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D4C3D-578F-46D1-AC7C-8C8BD3765710}" type="datetimeFigureOut">
              <a:rPr lang="pl-PL" smtClean="0"/>
              <a:t>16.03.2021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975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C700A-A327-446D-B3B2-C2C369C19B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925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346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744" y="0"/>
            <a:ext cx="2946345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D8C158E-D297-46F5-BD63-F5339B0BA082}" type="datetimeFigureOut">
              <a:rPr lang="pl-PL"/>
              <a:pPr>
                <a:defRPr/>
              </a:pPr>
              <a:t>16.03.2021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14440"/>
            <a:ext cx="5437822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28879"/>
            <a:ext cx="2946346" cy="496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744" y="9428879"/>
            <a:ext cx="2946345" cy="49617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E88D83-28DA-4713-9934-200EB2AB8C5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255894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98245B-A6A7-498A-A9F8-498543561643}" type="slidenum">
              <a:rPr lang="pl-PL" altLang="pl-PL"/>
              <a:pPr eaLnBrk="1" hangingPunct="1"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18377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33B6225-60D3-4B94-B90A-D9A9E6D98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AC3CE6-706D-457B-9672-361FD47D84CC}" type="slidenum">
              <a:rPr lang="pl-PL" altLang="pl-PL" sz="1300" smtClean="0"/>
              <a:pPr>
                <a:spcBef>
                  <a:spcPct val="0"/>
                </a:spcBef>
              </a:pPr>
              <a:t>2</a:t>
            </a:fld>
            <a:endParaRPr lang="pl-PL" altLang="pl-PL" sz="1300"/>
          </a:p>
        </p:txBody>
      </p:sp>
      <p:sp>
        <p:nvSpPr>
          <p:cNvPr id="7171" name="Rectangle 7">
            <a:extLst>
              <a:ext uri="{FF2B5EF4-FFF2-40B4-BE49-F238E27FC236}">
                <a16:creationId xmlns:a16="http://schemas.microsoft.com/office/drawing/2014/main" id="{69897155-C77D-47C4-9EFB-2C9C1BC3815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8914" y="9721850"/>
            <a:ext cx="30495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A529C16-E0EC-42E1-A52A-63BC4F3491B1}" type="slidenum">
              <a:rPr lang="pl-PL" altLang="pl-PL"/>
              <a:pPr algn="r" eaLnBrk="1" hangingPunct="1">
                <a:spcBef>
                  <a:spcPct val="0"/>
                </a:spcBef>
              </a:pPr>
              <a:t>2</a:t>
            </a:fld>
            <a:endParaRPr lang="pl-PL" altLang="pl-PL"/>
          </a:p>
        </p:txBody>
      </p:sp>
      <p:sp>
        <p:nvSpPr>
          <p:cNvPr id="7172" name="Text Box 1">
            <a:extLst>
              <a:ext uri="{FF2B5EF4-FFF2-40B4-BE49-F238E27FC236}">
                <a16:creationId xmlns:a16="http://schemas.microsoft.com/office/drawing/2014/main" id="{92D14CBB-D217-47A9-A608-F32B79E00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487" y="9723439"/>
            <a:ext cx="3051087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9867418-B882-4FD5-A7D8-A23352B7B637}" type="slidenum">
              <a:rPr lang="pl-PL" altLang="pl-PL">
                <a:latin typeface="Arial Narrow" panose="020B0606020202030204" pitchFamily="34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pl-PL" altLang="pl-PL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2">
            <a:extLst>
              <a:ext uri="{FF2B5EF4-FFF2-40B4-BE49-F238E27FC236}">
                <a16:creationId xmlns:a16="http://schemas.microsoft.com/office/drawing/2014/main" id="{9C7BF179-5C76-4BD2-9E1D-0D112852C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1279525"/>
            <a:ext cx="4603750" cy="3454400"/>
          </a:xfrm>
          <a:ln/>
        </p:spPr>
      </p:sp>
      <p:sp>
        <p:nvSpPr>
          <p:cNvPr id="7174" name="Rectangle 3">
            <a:extLst>
              <a:ext uri="{FF2B5EF4-FFF2-40B4-BE49-F238E27FC236}">
                <a16:creationId xmlns:a16="http://schemas.microsoft.com/office/drawing/2014/main" id="{2BBAD4F2-7102-4D55-B3DC-602E42ED6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402" y="4860925"/>
            <a:ext cx="5162771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7515" tIns="50708" rIns="97515" bIns="50708" anchor="ctr"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34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1BA899A0-9499-4123-88B2-7F98893661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4863" indent="-3095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382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335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8850" indent="-2476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60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32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004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7650" indent="-247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AAF42F-95DF-43D8-ABFE-C3B71E66ED5D}" type="slidenum">
              <a:rPr lang="pl-PL" altLang="pl-PL" sz="1300" smtClean="0"/>
              <a:pPr>
                <a:spcBef>
                  <a:spcPct val="0"/>
                </a:spcBef>
              </a:pPr>
              <a:t>55</a:t>
            </a:fld>
            <a:endParaRPr lang="pl-PL" altLang="pl-PL" sz="1300"/>
          </a:p>
        </p:txBody>
      </p:sp>
      <p:sp>
        <p:nvSpPr>
          <p:cNvPr id="113667" name="Rectangle 7">
            <a:extLst>
              <a:ext uri="{FF2B5EF4-FFF2-40B4-BE49-F238E27FC236}">
                <a16:creationId xmlns:a16="http://schemas.microsoft.com/office/drawing/2014/main" id="{C80654C6-1E73-457A-A5CA-E4AF5CE25B8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8914" y="9721850"/>
            <a:ext cx="30495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515" tIns="50708" rIns="97515" bIns="50708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127EA8-92B4-434A-B910-144A43EC96B9}" type="slidenum">
              <a:rPr lang="pl-PL" altLang="pl-PL"/>
              <a:pPr algn="r" eaLnBrk="1" hangingPunct="1">
                <a:spcBef>
                  <a:spcPct val="0"/>
                </a:spcBef>
              </a:pPr>
              <a:t>55</a:t>
            </a:fld>
            <a:endParaRPr lang="pl-PL" altLang="pl-PL"/>
          </a:p>
        </p:txBody>
      </p:sp>
      <p:sp>
        <p:nvSpPr>
          <p:cNvPr id="113668" name="Text Box 1">
            <a:extLst>
              <a:ext uri="{FF2B5EF4-FFF2-40B4-BE49-F238E27FC236}">
                <a16:creationId xmlns:a16="http://schemas.microsoft.com/office/drawing/2014/main" id="{8C679EEF-342C-4EE8-8E04-E0926B622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8914" y="9721851"/>
            <a:ext cx="3051086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565" tIns="47977" rIns="95565" bIns="47977" anchor="b"/>
          <a:lstStyle>
            <a:lvl1pPr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B31BA7-E5AC-4A7A-BB6A-596B22EDD3D7}" type="slidenum">
              <a:rPr lang="pl-PL" altLang="pl-PL" sz="1400">
                <a:latin typeface="Arial Narrow" panose="020B0606020202030204" pitchFamily="34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55</a:t>
            </a:fld>
            <a:endParaRPr lang="pl-PL" altLang="pl-PL" sz="140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3669" name="Rectangle 2">
            <a:extLst>
              <a:ext uri="{FF2B5EF4-FFF2-40B4-BE49-F238E27FC236}">
                <a16:creationId xmlns:a16="http://schemas.microsoft.com/office/drawing/2014/main" id="{7817C632-C48A-4F97-97B7-1EF78E615D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0" name="Rectangle 3">
            <a:extLst>
              <a:ext uri="{FF2B5EF4-FFF2-40B4-BE49-F238E27FC236}">
                <a16:creationId xmlns:a16="http://schemas.microsoft.com/office/drawing/2014/main" id="{BC3BEB7A-92F4-4544-85E4-ABE94775E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39402" y="4860925"/>
            <a:ext cx="5162771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7515" tIns="50708" rIns="97515" bIns="50708" anchor="ctr"/>
          <a:lstStyle/>
          <a:p>
            <a:pPr eaLnBrk="1" hangingPunct="1"/>
            <a:endParaRPr lang="pl-PL" altLang="pl-P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2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FEAE3-64BC-4CA0-A3AC-603851375EE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564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5ECF0-8781-4B6D-B9FA-75166DDAEA6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673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D5496-650B-4010-82A8-8D8403AEBD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95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38763-23F6-4551-9A9F-00AB23240A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609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F92BB-AA8F-4F83-B27F-2966C4EF70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8944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19C72-84F0-433F-BC48-FFEFE249FF8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371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6B68B-570A-4F60-85E4-3F0EA80BF3C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886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62551-7BB2-44DE-ADB3-F02E0A7A900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8976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B83BC-1865-42BA-86A1-D5D4800B8E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274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DCFF9-A171-4B5D-8020-913EE50CA4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756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EEA72-3116-47BA-8EE3-741164DDFE5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903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347828-0F60-4841-9769-15025AD2721F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fs@wup.zgora.p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482779" cy="576063"/>
          </a:xfrm>
        </p:spPr>
      </p:pic>
      <p:sp>
        <p:nvSpPr>
          <p:cNvPr id="2" name="pole tekstowe 1"/>
          <p:cNvSpPr txBox="1"/>
          <p:nvPr/>
        </p:nvSpPr>
        <p:spPr>
          <a:xfrm>
            <a:off x="2771800" y="3717032"/>
            <a:ext cx="5400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</a:rPr>
              <a:t>Konkurs nr</a:t>
            </a:r>
            <a:r>
              <a:rPr lang="pl-PL" b="1" dirty="0">
                <a:latin typeface="Calibri" panose="020F0502020204030204" pitchFamily="34" charset="0"/>
              </a:rPr>
              <a:t>: </a:t>
            </a:r>
            <a:r>
              <a:rPr lang="pl-PL" b="1" dirty="0" smtClean="0">
                <a:latin typeface="Calibri" panose="020F0502020204030204" pitchFamily="34" charset="0"/>
              </a:rPr>
              <a:t>POWR.01.02.01-IP.25-08-K05/21</a:t>
            </a:r>
            <a:endParaRPr lang="pl-PL" b="1" dirty="0">
              <a:latin typeface="Calibri" panose="020F0502020204030204" pitchFamily="34" charset="0"/>
            </a:endParaRPr>
          </a:p>
          <a:p>
            <a:endParaRPr lang="pl-PL" sz="1400" dirty="0">
              <a:latin typeface="Calibri" panose="020F0502020204030204" pitchFamily="34" charset="0"/>
            </a:endParaRPr>
          </a:p>
          <a:p>
            <a:r>
              <a:rPr lang="pl-PL" sz="1400" dirty="0">
                <a:latin typeface="Calibri" panose="020F0502020204030204" pitchFamily="34" charset="0"/>
              </a:rPr>
              <a:t>W RAMACH OSI PRIORYTETOWEJ I </a:t>
            </a:r>
            <a:r>
              <a:rPr lang="pl-PL" sz="1400" dirty="0" smtClean="0">
                <a:latin typeface="Calibri" panose="020F0502020204030204" pitchFamily="34" charset="0"/>
              </a:rPr>
              <a:t>RYNEK PRACY OTWARTY DLA WSZYSTKICH </a:t>
            </a:r>
            <a:r>
              <a:rPr lang="pl-PL" sz="1400" b="1" dirty="0">
                <a:latin typeface="Calibri" panose="020F0502020204030204" pitchFamily="34" charset="0"/>
              </a:rPr>
              <a:t>PROGRAMU OPERACYJNEGO WIEDZA EDUKACJA ROZWÓJ 2014-2020</a:t>
            </a:r>
          </a:p>
          <a:p>
            <a:endParaRPr lang="pl-PL" sz="1400" dirty="0">
              <a:latin typeface="Calibri" panose="020F0502020204030204" pitchFamily="34" charset="0"/>
            </a:endParaRPr>
          </a:p>
          <a:p>
            <a:r>
              <a:rPr lang="pl-PL" sz="1400" dirty="0" smtClean="0">
                <a:latin typeface="Calibri" panose="020F0502020204030204" pitchFamily="34" charset="0"/>
              </a:rPr>
              <a:t>Działanie </a:t>
            </a:r>
            <a:r>
              <a:rPr lang="pl-PL" sz="1400" dirty="0">
                <a:latin typeface="Calibri" panose="020F0502020204030204" pitchFamily="34" charset="0"/>
              </a:rPr>
              <a:t>1.2 Wsparcie osób młodych na regionalnym rynku pracy </a:t>
            </a:r>
          </a:p>
          <a:p>
            <a:endParaRPr lang="pl-PL" sz="1400" dirty="0">
              <a:latin typeface="Calibri" panose="020F0502020204030204" pitchFamily="34" charset="0"/>
            </a:endParaRPr>
          </a:p>
          <a:p>
            <a:r>
              <a:rPr lang="pl-PL" sz="1400" dirty="0">
                <a:latin typeface="Calibri" panose="020F0502020204030204" pitchFamily="34" charset="0"/>
              </a:rPr>
              <a:t>Poddziałanie 1.2.1 Wsparcie udzielane z Europejskiego Funduszu Społecznego</a:t>
            </a:r>
          </a:p>
          <a:p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5436096" y="6503333"/>
            <a:ext cx="13919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alibri" panose="020F0502020204030204" pitchFamily="34" charset="0"/>
              </a:rPr>
              <a:t>16 marca 2021 r.</a:t>
            </a:r>
            <a:endParaRPr lang="pl-PL" sz="1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188640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611560" y="1268760"/>
            <a:ext cx="806489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Grupa docelowa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Uczestnikami </a:t>
            </a:r>
            <a:r>
              <a:rPr lang="pl-PL" dirty="0">
                <a:latin typeface="Calibri" panose="020F0502020204030204" pitchFamily="34" charset="0"/>
              </a:rPr>
              <a:t>projektu </a:t>
            </a:r>
            <a:r>
              <a:rPr lang="pl-PL" dirty="0" smtClean="0">
                <a:latin typeface="Calibri" panose="020F0502020204030204" pitchFamily="34" charset="0"/>
              </a:rPr>
              <a:t>są: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wyłącznie </a:t>
            </a:r>
            <a:r>
              <a:rPr lang="pl-PL" dirty="0">
                <a:latin typeface="Calibri" panose="020F0502020204030204" pitchFamily="34" charset="0"/>
              </a:rPr>
              <a:t>osoby bierne zawodowo lub bezrobotne niezarejestrowane w powiatowych urzędach pracy,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wieku 15-29 </a:t>
            </a:r>
            <a:r>
              <a:rPr lang="pl-PL" dirty="0" smtClean="0">
                <a:latin typeface="Calibri" panose="020F0502020204030204" pitchFamily="34" charset="0"/>
              </a:rPr>
              <a:t>lat,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obszaru województwa lubuskiego (osoby fizyczne, które zamieszkują lub uczą się na obszarze województwa lubuskiego w rozumieniu przepisów Kodeksu Cywilnego),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tym w szczególności osoby, które utraciły zatrudnienie po 1 marca 2020 r. w wyniku pandemii COVID-19. 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Co najmniej 80% osób objętych wsparciem w ramach projektu muszą stanowić osoby, które utraciły zatrudnienie po 1 marca 2020 r., w wyniku pandemii COVID-19. 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Uczestnikami </a:t>
            </a:r>
            <a:r>
              <a:rPr lang="pl-PL" dirty="0">
                <a:latin typeface="Calibri" panose="020F0502020204030204" pitchFamily="34" charset="0"/>
              </a:rPr>
              <a:t>projektu nie mogą być osoby należące do grupy docelowej określonej dla trybu konkursowego w poddziałaniu 1.3.1.</a:t>
            </a:r>
          </a:p>
        </p:txBody>
      </p:sp>
    </p:spTree>
    <p:extLst>
      <p:ext uri="{BB962C8B-B14F-4D97-AF65-F5344CB8AC3E}">
        <p14:creationId xmlns:p14="http://schemas.microsoft.com/office/powerpoint/2010/main" val="405900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188640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552" y="1196752"/>
            <a:ext cx="806489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Grupa docelowa cd.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Do kategorii osób, które </a:t>
            </a:r>
            <a:r>
              <a:rPr lang="pl-PL" dirty="0">
                <a:latin typeface="Calibri" panose="020F0502020204030204" pitchFamily="34" charset="0"/>
              </a:rPr>
              <a:t>po 1 marca 2020 r. utraciły </a:t>
            </a:r>
            <a:r>
              <a:rPr lang="pl-PL" dirty="0" smtClean="0">
                <a:latin typeface="Calibri" panose="020F0502020204030204" pitchFamily="34" charset="0"/>
              </a:rPr>
              <a:t>zatrudnienie/pracę </a:t>
            </a:r>
            <a:r>
              <a:rPr lang="pl-PL" dirty="0">
                <a:latin typeface="Calibri" panose="020F0502020204030204" pitchFamily="34" charset="0"/>
              </a:rPr>
              <a:t>z powodu rozwiązania czy nieprzedłużenia </a:t>
            </a:r>
            <a:r>
              <a:rPr lang="pl-PL" dirty="0" smtClean="0">
                <a:latin typeface="Calibri" panose="020F0502020204030204" pitchFamily="34" charset="0"/>
              </a:rPr>
              <a:t>umowy można </a:t>
            </a:r>
            <a:r>
              <a:rPr lang="pl-PL" dirty="0">
                <a:latin typeface="Calibri" panose="020F0502020204030204" pitchFamily="34" charset="0"/>
              </a:rPr>
              <a:t>zaliczyć zarówno osoby, które były zatrudnione na podstawie umowy o pracę oraz </a:t>
            </a:r>
            <a:r>
              <a:rPr lang="pl-PL" dirty="0" smtClean="0">
                <a:latin typeface="Calibri" panose="020F0502020204030204" pitchFamily="34" charset="0"/>
              </a:rPr>
              <a:t>umów </a:t>
            </a:r>
            <a:r>
              <a:rPr lang="pl-PL" dirty="0">
                <a:latin typeface="Calibri" panose="020F0502020204030204" pitchFamily="34" charset="0"/>
              </a:rPr>
              <a:t>cywilnoprawnych. </a:t>
            </a:r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uwagi na trudności w dokumentowaniu związku utraty zatrudnienia z sytuacją gospodarczą, wystarczające jest udowodnienie, że dana umowa została rozwiązana (niezależnie od powodu) lub nie została przedłużona po 1 marca 2020 r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dirty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Jeśli </a:t>
            </a:r>
            <a:r>
              <a:rPr lang="pl-PL" dirty="0">
                <a:latin typeface="Calibri" panose="020F0502020204030204" pitchFamily="34" charset="0"/>
              </a:rPr>
              <a:t>beneficjent napotka problemy z rekrutacją wyżej opisanej grupy docelowej na skutek wystąpienia COVID-19 i realizacja postanowień umowy o dofinansowanie projektu w zakresie wynikającym z zatwierdzonych kryteriów wyboru projektów będzie niemożliwa lub znacznie utrudniona, to zgodnie z art. 12 </a:t>
            </a:r>
            <a:r>
              <a:rPr lang="pl-PL" dirty="0" smtClean="0">
                <a:latin typeface="Calibri" panose="020F0502020204030204" pitchFamily="34" charset="0"/>
              </a:rPr>
              <a:t>Ustawy </a:t>
            </a:r>
            <a:r>
              <a:rPr lang="pl-PL" dirty="0">
                <a:latin typeface="Calibri" panose="020F0502020204030204" pitchFamily="34" charset="0"/>
              </a:rPr>
              <a:t>z dnia 3 kwietnia 2020 r. o szczególnych rozwiązaniach wspierających realizację programów operacyjnych w związku z wystąpieniem COVID-19, taka umowa może zostać zmieniona na uzasadniony wniosek beneficjenta. 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3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268760"/>
            <a:ext cx="86409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Grupa docelowa cd.</a:t>
            </a:r>
            <a:endParaRPr lang="pl-PL" sz="2000" b="1" dirty="0">
              <a:latin typeface="Calibri" panose="020F0502020204030204" pitchFamily="34" charset="0"/>
            </a:endParaRPr>
          </a:p>
          <a:p>
            <a:r>
              <a:rPr lang="pl-PL" sz="1600" dirty="0" smtClean="0">
                <a:latin typeface="Calibri" panose="020F0502020204030204" pitchFamily="34" charset="0"/>
              </a:rPr>
              <a:t>Definicje z Wytycznych w zakresie realizacji przedsięwzięć z udziałem środków EFS w obszarze rynku pracy na lata 2014-2020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osoba </a:t>
            </a:r>
            <a:r>
              <a:rPr lang="pl-PL" b="1" dirty="0">
                <a:latin typeface="Calibri" panose="020F0502020204030204" pitchFamily="34" charset="0"/>
              </a:rPr>
              <a:t>bezrobotna </a:t>
            </a:r>
            <a:r>
              <a:rPr lang="pl-PL" dirty="0">
                <a:latin typeface="Calibri" panose="020F0502020204030204" pitchFamily="34" charset="0"/>
              </a:rPr>
              <a:t>– </a:t>
            </a:r>
            <a:r>
              <a:rPr lang="pl-PL" dirty="0" smtClean="0">
                <a:latin typeface="Calibri" panose="020F0502020204030204" pitchFamily="34" charset="0"/>
              </a:rPr>
              <a:t>osoba pozostająca </a:t>
            </a:r>
            <a:r>
              <a:rPr lang="pl-PL" dirty="0">
                <a:latin typeface="Calibri" panose="020F0502020204030204" pitchFamily="34" charset="0"/>
              </a:rPr>
              <a:t>bez pracy, </a:t>
            </a:r>
            <a:r>
              <a:rPr lang="pl-PL" dirty="0" smtClean="0">
                <a:latin typeface="Calibri" panose="020F0502020204030204" pitchFamily="34" charset="0"/>
              </a:rPr>
              <a:t>gotowa </a:t>
            </a:r>
            <a:r>
              <a:rPr lang="pl-PL" dirty="0">
                <a:latin typeface="Calibri" panose="020F0502020204030204" pitchFamily="34" charset="0"/>
              </a:rPr>
              <a:t>do podjęcia pracy</a:t>
            </a:r>
          </a:p>
          <a:p>
            <a:r>
              <a:rPr lang="pl-PL" dirty="0">
                <a:latin typeface="Calibri" panose="020F0502020204030204" pitchFamily="34" charset="0"/>
              </a:rPr>
              <a:t>i aktywnie </a:t>
            </a:r>
            <a:r>
              <a:rPr lang="pl-PL" dirty="0" smtClean="0">
                <a:latin typeface="Calibri" panose="020F0502020204030204" pitchFamily="34" charset="0"/>
              </a:rPr>
              <a:t>poszukująca </a:t>
            </a:r>
            <a:r>
              <a:rPr lang="pl-PL" dirty="0">
                <a:latin typeface="Calibri" panose="020F0502020204030204" pitchFamily="34" charset="0"/>
              </a:rPr>
              <a:t>zatrudnienia. Niezależnie od spełnienia powyższych przesłanek,</a:t>
            </a:r>
          </a:p>
          <a:p>
            <a:r>
              <a:rPr lang="pl-PL" dirty="0">
                <a:latin typeface="Calibri" panose="020F0502020204030204" pitchFamily="34" charset="0"/>
              </a:rPr>
              <a:t>osoba zarejestrowana jako bezrobotna jest zaliczana do osób bezrobotnych. Osobą</a:t>
            </a:r>
          </a:p>
          <a:p>
            <a:r>
              <a:rPr lang="pl-PL" dirty="0">
                <a:latin typeface="Calibri" panose="020F0502020204030204" pitchFamily="34" charset="0"/>
              </a:rPr>
              <a:t>bezrobotną jest zarówno osoba bezrobotna w rozumieniu Badania Aktywności</a:t>
            </a:r>
          </a:p>
          <a:p>
            <a:r>
              <a:rPr lang="pl-PL" dirty="0">
                <a:latin typeface="Calibri" panose="020F0502020204030204" pitchFamily="34" charset="0"/>
              </a:rPr>
              <a:t>Ekonomicznej Ludności, jak i osoba zarejestrowana jako bezrobotna. Definicja nie</a:t>
            </a:r>
          </a:p>
          <a:p>
            <a:r>
              <a:rPr lang="pl-PL" dirty="0">
                <a:latin typeface="Calibri" panose="020F0502020204030204" pitchFamily="34" charset="0"/>
              </a:rPr>
              <a:t>uwzględnia studentów studiów stacjonarnych, nawet jeśli spełniają powyższe kryteria.</a:t>
            </a:r>
          </a:p>
          <a:p>
            <a:r>
              <a:rPr lang="pl-PL" dirty="0">
                <a:latin typeface="Calibri" panose="020F0502020204030204" pitchFamily="34" charset="0"/>
              </a:rPr>
              <a:t>Osoba kwalifikująca się do urlopu macierzyńskiego lub rodzicielskiego, która jest</a:t>
            </a:r>
          </a:p>
          <a:p>
            <a:r>
              <a:rPr lang="pl-PL" dirty="0">
                <a:latin typeface="Calibri" panose="020F0502020204030204" pitchFamily="34" charset="0"/>
              </a:rPr>
              <a:t>bezrobotna w rozumieniu niniejszej definicji (nie pobiera świadczeń z tytułu urlopu), jest</a:t>
            </a:r>
          </a:p>
          <a:p>
            <a:r>
              <a:rPr lang="pl-PL" dirty="0">
                <a:latin typeface="Calibri" panose="020F0502020204030204" pitchFamily="34" charset="0"/>
              </a:rPr>
              <a:t>również osobą </a:t>
            </a:r>
            <a:r>
              <a:rPr lang="pl-PL" dirty="0" smtClean="0">
                <a:latin typeface="Calibri" panose="020F0502020204030204" pitchFamily="34" charset="0"/>
              </a:rPr>
              <a:t>bezrobotną. Taka </a:t>
            </a:r>
            <a:r>
              <a:rPr lang="pl-PL" dirty="0">
                <a:latin typeface="Calibri" panose="020F0502020204030204" pitchFamily="34" charset="0"/>
              </a:rPr>
              <a:t>sytuacja ma miejsce w momencie, gdy np. osoba bezrobotna urodziła dziecko, niemniej w związku z tym, iż </a:t>
            </a:r>
            <a:r>
              <a:rPr lang="pl-PL" dirty="0" smtClean="0">
                <a:latin typeface="Calibri" panose="020F0502020204030204" pitchFamily="34" charset="0"/>
              </a:rPr>
              <a:t>jest niezatrudniona, </a:t>
            </a:r>
            <a:r>
              <a:rPr lang="pl-PL" dirty="0">
                <a:latin typeface="Calibri" panose="020F0502020204030204" pitchFamily="34" charset="0"/>
              </a:rPr>
              <a:t>nie pobiera od pracodawcy świadczeń z tytułu urlopu macierzyńskiego lub rodzicielskiego. </a:t>
            </a:r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UWAGA!</a:t>
            </a:r>
          </a:p>
          <a:p>
            <a:r>
              <a:rPr lang="pl-PL" b="1" dirty="0" smtClean="0">
                <a:latin typeface="Calibri" panose="020F0502020204030204" pitchFamily="34" charset="0"/>
              </a:rPr>
              <a:t>Grupa docelowa w konkursie to osoby bezrobotne niezarejestrowane w urzędzie pracy.</a:t>
            </a:r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27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268760"/>
            <a:ext cx="86409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Grupa docelowa cd.</a:t>
            </a:r>
            <a:endParaRPr lang="pl-PL" sz="2000" b="1" dirty="0">
              <a:latin typeface="Calibri" panose="020F0502020204030204" pitchFamily="34" charset="0"/>
            </a:endParaRPr>
          </a:p>
          <a:p>
            <a:endParaRPr lang="pl-PL" sz="2000" b="1" dirty="0" smtClean="0">
              <a:latin typeface="Calibri" panose="020F0502020204030204" pitchFamily="34" charset="0"/>
            </a:endParaRPr>
          </a:p>
          <a:p>
            <a:endParaRPr lang="pl-PL" b="1" dirty="0" smtClean="0">
              <a:latin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</a:rPr>
              <a:t>osoba bierna zawodowo – </a:t>
            </a:r>
            <a:r>
              <a:rPr lang="pl-PL" dirty="0" smtClean="0">
                <a:latin typeface="Calibri" panose="020F0502020204030204" pitchFamily="34" charset="0"/>
              </a:rPr>
              <a:t>osoba, </a:t>
            </a:r>
            <a:r>
              <a:rPr lang="pl-PL" dirty="0">
                <a:latin typeface="Calibri" panose="020F0502020204030204" pitchFamily="34" charset="0"/>
              </a:rPr>
              <a:t>która w danej chwili nie tworzy zasobów siły </a:t>
            </a:r>
            <a:r>
              <a:rPr lang="pl-PL" dirty="0" smtClean="0">
                <a:latin typeface="Calibri" panose="020F0502020204030204" pitchFamily="34" charset="0"/>
              </a:rPr>
              <a:t>roboczej (tzn</a:t>
            </a:r>
            <a:r>
              <a:rPr lang="pl-PL" dirty="0">
                <a:latin typeface="Calibri" panose="020F0502020204030204" pitchFamily="34" charset="0"/>
              </a:rPr>
              <a:t>. nie pracuje i nie jest bezrobotna). Osoba będąca na urlopie </a:t>
            </a:r>
            <a:r>
              <a:rPr lang="pl-PL" dirty="0" smtClean="0">
                <a:latin typeface="Calibri" panose="020F0502020204030204" pitchFamily="34" charset="0"/>
              </a:rPr>
              <a:t>wychowawczym (rozumianym </a:t>
            </a:r>
            <a:r>
              <a:rPr lang="pl-PL" dirty="0">
                <a:latin typeface="Calibri" panose="020F0502020204030204" pitchFamily="34" charset="0"/>
              </a:rPr>
              <a:t>jako nieobecność w pracy, spowodowana opieką nad dzieckiem w </a:t>
            </a:r>
            <a:r>
              <a:rPr lang="pl-PL" dirty="0" smtClean="0">
                <a:latin typeface="Calibri" panose="020F0502020204030204" pitchFamily="34" charset="0"/>
              </a:rPr>
              <a:t>okresie, który </a:t>
            </a:r>
            <a:r>
              <a:rPr lang="pl-PL" dirty="0">
                <a:latin typeface="Calibri" panose="020F0502020204030204" pitchFamily="34" charset="0"/>
              </a:rPr>
              <a:t>nie mieści się w ramach urlopu macierzyńskiego lub urlopu rodzicielskiego), </a:t>
            </a:r>
            <a:r>
              <a:rPr lang="pl-PL" dirty="0" smtClean="0">
                <a:latin typeface="Calibri" panose="020F0502020204030204" pitchFamily="34" charset="0"/>
              </a:rPr>
              <a:t>jest uznawana </a:t>
            </a:r>
            <a:r>
              <a:rPr lang="pl-PL" dirty="0">
                <a:latin typeface="Calibri" panose="020F0502020204030204" pitchFamily="34" charset="0"/>
              </a:rPr>
              <a:t>za bierną zawodowo, chyba że jest zarejestrowana już jako </a:t>
            </a:r>
            <a:r>
              <a:rPr lang="pl-PL" dirty="0" smtClean="0">
                <a:latin typeface="Calibri" panose="020F0502020204030204" pitchFamily="34" charset="0"/>
              </a:rPr>
              <a:t>bezrobotna (wówczas </a:t>
            </a:r>
            <a:r>
              <a:rPr lang="pl-PL" dirty="0">
                <a:latin typeface="Calibri" panose="020F0502020204030204" pitchFamily="34" charset="0"/>
              </a:rPr>
              <a:t>status bezrobotnego ma </a:t>
            </a:r>
            <a:r>
              <a:rPr lang="pl-PL" dirty="0" smtClean="0">
                <a:latin typeface="Calibri" panose="020F0502020204030204" pitchFamily="34" charset="0"/>
              </a:rPr>
              <a:t>pierwszeństwo). Taka </a:t>
            </a:r>
            <a:r>
              <a:rPr lang="pl-PL" dirty="0">
                <a:latin typeface="Calibri" panose="020F0502020204030204" pitchFamily="34" charset="0"/>
              </a:rPr>
              <a:t>sytuacja ma miejsce w momencie, gdy np. osoba bierna zawodowo urodziła dziecko, niemniej w związku z tym, iż </a:t>
            </a:r>
            <a:r>
              <a:rPr lang="pl-PL" dirty="0" smtClean="0">
                <a:latin typeface="Calibri" panose="020F0502020204030204" pitchFamily="34" charset="0"/>
              </a:rPr>
              <a:t>jest niezatrudniona, </a:t>
            </a:r>
            <a:r>
              <a:rPr lang="pl-PL" dirty="0">
                <a:latin typeface="Calibri" panose="020F0502020204030204" pitchFamily="34" charset="0"/>
              </a:rPr>
              <a:t>nie pobiera od pracodawcy świadczeń z tytułu urlopu macierzyńskiego lub rodzicielskiego. W związku z </a:t>
            </a:r>
            <a:r>
              <a:rPr lang="pl-PL" dirty="0" smtClean="0">
                <a:latin typeface="Calibri" panose="020F0502020204030204" pitchFamily="34" charset="0"/>
              </a:rPr>
              <a:t>tym należy </a:t>
            </a:r>
            <a:r>
              <a:rPr lang="pl-PL" dirty="0">
                <a:latin typeface="Calibri" panose="020F0502020204030204" pitchFamily="34" charset="0"/>
              </a:rPr>
              <a:t>ją traktować jako osobę bierną zawodowo, chyba że jest zarejestrowana jako bezrobotna, wówczas zgodnie z </a:t>
            </a:r>
            <a:r>
              <a:rPr lang="pl-PL" dirty="0" smtClean="0">
                <a:latin typeface="Calibri" panose="020F0502020204030204" pitchFamily="34" charset="0"/>
              </a:rPr>
              <a:t>definicją należy </a:t>
            </a:r>
            <a:r>
              <a:rPr lang="pl-PL" dirty="0">
                <a:latin typeface="Calibri" panose="020F0502020204030204" pitchFamily="34" charset="0"/>
              </a:rPr>
              <a:t>wykazać ją jako osobę bezrobotną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r>
              <a:rPr lang="pl-PL" b="1" dirty="0">
                <a:latin typeface="Calibri" panose="020F0502020204030204" pitchFamily="34" charset="0"/>
              </a:rPr>
              <a:t>UWAGA!</a:t>
            </a:r>
          </a:p>
          <a:p>
            <a:r>
              <a:rPr lang="pl-PL" b="1" dirty="0">
                <a:latin typeface="Calibri" panose="020F0502020204030204" pitchFamily="34" charset="0"/>
              </a:rPr>
              <a:t>Grupa docelowa w konkursie to osoby bezrobotne niezarejestrowane w urzędzie pracy.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79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2060848"/>
            <a:ext cx="856895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2000" b="1" dirty="0">
                <a:latin typeface="Calibri" panose="020F0502020204030204" pitchFamily="34" charset="0"/>
              </a:rPr>
              <a:t>Termin realizacji projektu</a:t>
            </a:r>
            <a:endParaRPr lang="pl-PL" sz="2000" b="1" dirty="0" smtClean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l-PL" dirty="0" smtClean="0">
                <a:latin typeface="Calibri" panose="020F0502020204030204" pitchFamily="34" charset="0"/>
              </a:rPr>
              <a:t>Projekt nie może trwać </a:t>
            </a:r>
            <a:r>
              <a:rPr lang="pl-PL" dirty="0">
                <a:latin typeface="Calibri" panose="020F0502020204030204" pitchFamily="34" charset="0"/>
              </a:rPr>
              <a:t>dłużej niż do 30 czerwca 2023 r.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uzasadnionych przypadkach, na etapie realizacji projektu, IOK dopuszcza możliwość odstępstwa w zakresie </a:t>
            </a:r>
            <a:r>
              <a:rPr lang="pl-PL" dirty="0" smtClean="0">
                <a:latin typeface="Calibri" panose="020F0502020204030204" pitchFamily="34" charset="0"/>
              </a:rPr>
              <a:t>tego </a:t>
            </a:r>
            <a:r>
              <a:rPr lang="pl-PL" dirty="0">
                <a:latin typeface="Calibri" panose="020F0502020204030204" pitchFamily="34" charset="0"/>
              </a:rPr>
              <a:t>kryterium poprzez wydłużenie terminu realizacji projektu na wniosek IOK lub na wniosek Beneficjenta za zgodą IOK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pl-PL" dirty="0" smtClean="0">
                <a:latin typeface="Calibri" panose="020F0502020204030204" pitchFamily="34" charset="0"/>
              </a:rPr>
              <a:t>Planując dzień rozpoczęcia projektu</a:t>
            </a:r>
            <a:r>
              <a:rPr lang="pl-PL" dirty="0">
                <a:latin typeface="Calibri" panose="020F0502020204030204" pitchFamily="34" charset="0"/>
              </a:rPr>
              <a:t>, należy </a:t>
            </a:r>
            <a:r>
              <a:rPr lang="pl-PL" dirty="0" smtClean="0">
                <a:latin typeface="Calibri" panose="020F0502020204030204" pitchFamily="34" charset="0"/>
              </a:rPr>
              <a:t>uwzględnić czas </a:t>
            </a:r>
            <a:r>
              <a:rPr lang="pl-PL" dirty="0">
                <a:latin typeface="Calibri" panose="020F0502020204030204" pitchFamily="34" charset="0"/>
              </a:rPr>
              <a:t>niezbędny na ocenę wniosku, a także sporządzenie i podpisanie umowy o dofinansowanie projektu. </a:t>
            </a: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70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611560" y="1412776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Typy projektów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TYP PROJEKTU 1 – PROJEKTY Z ZAKRESU KOMPLEKSOWEJ AKTYWIZACJI ZAWODOWEJ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Wsparcie indywidualnej i kompleksowej aktywizacji zawodowo-edukacyjnej osób młodych realizowane jest poprzez: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1. Instrumenty </a:t>
            </a:r>
            <a:r>
              <a:rPr lang="pl-PL" dirty="0">
                <a:latin typeface="Calibri" panose="020F0502020204030204" pitchFamily="34" charset="0"/>
              </a:rPr>
              <a:t>i usługi rynku pracy służące indywidualizacji wsparcia oraz pomocy w zakresie określenia ścieżki zawodowej: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identyfikacja </a:t>
            </a:r>
            <a:r>
              <a:rPr lang="pl-PL" dirty="0">
                <a:latin typeface="Calibri" panose="020F0502020204030204" pitchFamily="34" charset="0"/>
              </a:rPr>
              <a:t>potrzeb osób młodych oraz diagnozowanie możliwości w zakresie doskonalenia zawodowego, w tym identyfikacja stopnia oddalenia od rynku pracy osób młodych (obligatoryjne),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kompleksowe </a:t>
            </a:r>
            <a:r>
              <a:rPr lang="pl-PL" dirty="0">
                <a:latin typeface="Calibri" panose="020F0502020204030204" pitchFamily="34" charset="0"/>
              </a:rPr>
              <a:t>i indywidualne pośrednictwo pracy w zakresie uzyskania </a:t>
            </a:r>
            <a:r>
              <a:rPr lang="pl-PL" dirty="0" smtClean="0">
                <a:latin typeface="Calibri" panose="020F0502020204030204" pitchFamily="34" charset="0"/>
              </a:rPr>
              <a:t> odpowiedniego </a:t>
            </a:r>
            <a:r>
              <a:rPr lang="pl-PL" dirty="0">
                <a:latin typeface="Calibri" panose="020F0502020204030204" pitchFamily="34" charset="0"/>
              </a:rPr>
              <a:t>zatrudnienia zgodnego z kwalifikacjami i kompetencjami wspieranej osoby lub poradnictwo zawodowe w zakresie wyboru odpowiedniego zawodu oraz pomoc w planowaniu rozwoju kariery zawodowej, w tym podnoszenia lub uzupełniania kompetencji i kwalifikacji zawodowych</a:t>
            </a:r>
            <a:r>
              <a:rPr lang="pl-PL" dirty="0" smtClean="0">
                <a:latin typeface="Calibri" panose="020F0502020204030204" pitchFamily="34" charset="0"/>
              </a:rPr>
              <a:t>,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57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2204864"/>
            <a:ext cx="86409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Typy projektów cd.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2. Instrumenty </a:t>
            </a:r>
            <a:r>
              <a:rPr lang="pl-PL" dirty="0">
                <a:latin typeface="Calibri" panose="020F0502020204030204" pitchFamily="34" charset="0"/>
              </a:rPr>
              <a:t>i usługi rynku pracy skierowane do osób, które przedwcześnie opuszczają system edukacji lub osób, u których zidentyfikowano potrzebę uzupełnienia lub zdobycia nowych umiejętności i kompetencji: 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kontynuacja </a:t>
            </a:r>
            <a:r>
              <a:rPr lang="pl-PL" dirty="0">
                <a:latin typeface="Calibri" panose="020F0502020204030204" pitchFamily="34" charset="0"/>
              </a:rPr>
              <a:t>nauki dla osób młodych, u których zdiagnozowano potrzebę uzupełnienia edukacji formalnej lub potrzebę potwierdzenia kwalifikacji m.in. poprzez odpowiednie egzaminy,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nabywanie</a:t>
            </a:r>
            <a:r>
              <a:rPr lang="pl-PL" dirty="0">
                <a:latin typeface="Calibri" panose="020F0502020204030204" pitchFamily="34" charset="0"/>
              </a:rPr>
              <a:t>, podwyższanie lub dostosowywanie kompetencji i kwalifikacji, niezbędnych na rynku pracy w kontekście zidentyfikowanych potrzeb osoby, której udzielane jest wsparcie, m.in. poprzez wysokiej jakości szkolenia</a:t>
            </a:r>
            <a:r>
              <a:rPr lang="pl-PL" dirty="0" smtClean="0">
                <a:latin typeface="Calibri" panose="020F0502020204030204" pitchFamily="34" charset="0"/>
              </a:rPr>
              <a:t>,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4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2204864"/>
            <a:ext cx="86409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Typy projektów cd.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3. Instrumenty </a:t>
            </a:r>
            <a:r>
              <a:rPr lang="pl-PL" dirty="0">
                <a:latin typeface="Calibri" panose="020F0502020204030204" pitchFamily="34" charset="0"/>
              </a:rPr>
              <a:t>i usługi rynku pracy służące zdobyciu doświadczenia zawodowego wymaganego przez pracodawców: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nabywanie </a:t>
            </a:r>
            <a:r>
              <a:rPr lang="pl-PL" dirty="0">
                <a:latin typeface="Calibri" panose="020F0502020204030204" pitchFamily="34" charset="0"/>
              </a:rPr>
              <a:t>lub uzupełnianie doświadczenia zawodowego oraz praktycznych umiejętności w zakresie wykonywania danego zawodu, m.in. poprzez staże i praktyki, spełniające standardy wskazane w Europejskiej Ramie Jakości Praktyk i Staży,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wsparcie </a:t>
            </a:r>
            <a:r>
              <a:rPr lang="pl-PL" dirty="0">
                <a:latin typeface="Calibri" panose="020F0502020204030204" pitchFamily="34" charset="0"/>
              </a:rPr>
              <a:t>zatrudnienia osoby młodej u przedsiębiorcy lub innego pracodawcy, stanowiące zachętę do zatrudnienia, m.in. poprzez refundację wyposażenia lub doposażenia stanowiska pracy, </a:t>
            </a:r>
          </a:p>
        </p:txBody>
      </p:sp>
    </p:spTree>
    <p:extLst>
      <p:ext uri="{BB962C8B-B14F-4D97-AF65-F5344CB8AC3E}">
        <p14:creationId xmlns:p14="http://schemas.microsoft.com/office/powerpoint/2010/main" val="4944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412776"/>
            <a:ext cx="871296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Typy projektów cd.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4. Instrumenty </a:t>
            </a:r>
            <a:r>
              <a:rPr lang="pl-PL" dirty="0">
                <a:latin typeface="Calibri" panose="020F0502020204030204" pitchFamily="34" charset="0"/>
              </a:rPr>
              <a:t>i usługi rynku pracy służące wsparciu mobilności międzysektorowej i geograficznej (uwzględniając mobilność zawodową na europejskim rynku pracy za pośrednictwem sieci EURES):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wsparcie </a:t>
            </a:r>
            <a:r>
              <a:rPr lang="pl-PL" dirty="0">
                <a:latin typeface="Calibri" panose="020F0502020204030204" pitchFamily="34" charset="0"/>
              </a:rPr>
              <a:t>mobilności międzysektorowej dla osób, które mają trudności ze znalezieniem zatrudnienia w sektorze lub branży, m.in. poprzez zmianę lub uzupełnienie kompetencji lub kwalifikacji pozwalających na podjęcie zatrudnienia w innym sektorze, min. poprzez praktyki, staże i szkolenia, spełniające standardy wyznaczone dla tych usług (np. Europejska i Polska Rama Jakości Praktyk i Staży),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wsparcie </a:t>
            </a:r>
            <a:r>
              <a:rPr lang="pl-PL" dirty="0">
                <a:latin typeface="Calibri" panose="020F0502020204030204" pitchFamily="34" charset="0"/>
              </a:rPr>
              <a:t>mobilności geograficznej dla osób młodych, u których zidentyfikowano problem z zatrudnieniem w miejscu zamieszkania, m.in. poprzez pokrycie kosztów dojazdu do pracy lub wstępnego zagospodarowania w nowym miejscu zamieszkania, m.in. poprzez finansowanie kosztów dojazdu, zapewnienie środków na zasiedlenie</a:t>
            </a:r>
            <a:r>
              <a:rPr lang="pl-PL" dirty="0" smtClean="0">
                <a:latin typeface="Calibri" panose="020F0502020204030204" pitchFamily="34" charset="0"/>
              </a:rPr>
              <a:t>,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48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2708920"/>
            <a:ext cx="86409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Typy projektów cd.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5. Instrumenty </a:t>
            </a:r>
            <a:r>
              <a:rPr lang="pl-PL" dirty="0">
                <a:latin typeface="Calibri" panose="020F0502020204030204" pitchFamily="34" charset="0"/>
              </a:rPr>
              <a:t>i usługi rynku pracy skierowane do osób z niepełnosprawnościami: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- niwelowanie </a:t>
            </a:r>
            <a:r>
              <a:rPr lang="pl-PL" dirty="0">
                <a:latin typeface="Calibri" panose="020F0502020204030204" pitchFamily="34" charset="0"/>
              </a:rPr>
              <a:t>barier jakie napotykają osoby młode z niepełnosprawnościami w zakresie zdobycia i utrzymania zatrudnienia, m.in. poprzez finansowanie pracy asystenta osoby niepełnosprawnej, którego praca spełnia standardy wyznaczone dla takiej usługi i doposażenie stanowiska pracy do potrzeb osób z niepełnosprawnościami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57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59DAA4F9-2C11-4EFD-9447-C2735D421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6250"/>
            <a:ext cx="9144000" cy="113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ts val="650"/>
              </a:spcBef>
            </a:pPr>
            <a:endParaRPr lang="pl-PL" altLang="pl-PL" sz="2600" dirty="0"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25000"/>
              </a:lnSpc>
              <a:spcBef>
                <a:spcPts val="650"/>
              </a:spcBef>
              <a:buNone/>
            </a:pPr>
            <a:endParaRPr lang="pl-PL" altLang="pl-PL" sz="2600" dirty="0">
              <a:latin typeface="Times New Roman" panose="02020603050405020304" pitchFamily="18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7400DDD-2379-4875-BE83-9594CD59D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5738"/>
            <a:ext cx="136525" cy="371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251520" y="1700808"/>
            <a:ext cx="87129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Podstawowe </a:t>
            </a:r>
            <a:r>
              <a:rPr lang="pl-PL" sz="2000" b="1" dirty="0">
                <a:latin typeface="Calibri" panose="020F0502020204030204" pitchFamily="34" charset="0"/>
              </a:rPr>
              <a:t>informacje o </a:t>
            </a:r>
            <a:r>
              <a:rPr lang="pl-PL" sz="2000" b="1" dirty="0" smtClean="0">
                <a:latin typeface="Calibri" panose="020F0502020204030204" pitchFamily="34" charset="0"/>
              </a:rPr>
              <a:t>konkursie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Kwota </a:t>
            </a:r>
            <a:r>
              <a:rPr lang="pl-PL" dirty="0">
                <a:latin typeface="Calibri" panose="020F0502020204030204" pitchFamily="34" charset="0"/>
              </a:rPr>
              <a:t>przeznaczona na dofinansowanie projektów</a:t>
            </a:r>
            <a:r>
              <a:rPr lang="pl-PL" dirty="0" smtClean="0">
                <a:latin typeface="Calibri" panose="020F0502020204030204" pitchFamily="34" charset="0"/>
              </a:rPr>
              <a:t>: </a:t>
            </a:r>
            <a:r>
              <a:rPr lang="pl-PL" b="1" dirty="0" smtClean="0">
                <a:latin typeface="Calibri" panose="020F0502020204030204" pitchFamily="34" charset="0"/>
              </a:rPr>
              <a:t>23 634 000,00 zł.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b="1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Konkurs nie jest podzielony na rundy.</a:t>
            </a:r>
            <a:endParaRPr lang="pl-PL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Maksymalny </a:t>
            </a:r>
            <a:r>
              <a:rPr lang="pl-PL" dirty="0">
                <a:latin typeface="Calibri" panose="020F0502020204030204" pitchFamily="34" charset="0"/>
              </a:rPr>
              <a:t>poziom </a:t>
            </a:r>
            <a:r>
              <a:rPr lang="pl-PL" dirty="0" smtClean="0">
                <a:latin typeface="Calibri" panose="020F0502020204030204" pitchFamily="34" charset="0"/>
              </a:rPr>
              <a:t>dofinansowania - 95%.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Minimalny </a:t>
            </a:r>
            <a:r>
              <a:rPr lang="pl-PL" dirty="0">
                <a:latin typeface="Calibri" panose="020F0502020204030204" pitchFamily="34" charset="0"/>
              </a:rPr>
              <a:t>wkład własny wnioskodawcy: </a:t>
            </a:r>
            <a:r>
              <a:rPr lang="pl-PL">
                <a:latin typeface="Calibri" panose="020F0502020204030204" pitchFamily="34" charset="0"/>
              </a:rPr>
              <a:t>5</a:t>
            </a:r>
            <a:r>
              <a:rPr lang="pl-PL" smtClean="0">
                <a:latin typeface="Calibri" panose="020F0502020204030204" pitchFamily="34" charset="0"/>
              </a:rPr>
              <a:t>%.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IOK nie określiła minimalnej ani maksymalnej wartości projektu.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Obligatoryjną formą rozliczania projektów są stawki jednostkowe. Stawka jednostkowa stanowi zryczałtowaną zapłatę za osiągnięcie przez beneficjenta uzgodnionych w umowie o dofinansowanie projektu produktów i rezultatów.</a:t>
            </a:r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378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556792"/>
            <a:ext cx="871296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Charakter wsparcia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b="1" dirty="0">
                <a:latin typeface="Calibri" panose="020F0502020204030204" pitchFamily="34" charset="0"/>
              </a:rPr>
              <a:t>Projekty są rozliczane wyłącznie z zastosowaniem stawek jednostkowych. </a:t>
            </a:r>
          </a:p>
          <a:p>
            <a:pPr lvl="0"/>
            <a:r>
              <a:rPr lang="pl-PL" b="1" dirty="0">
                <a:latin typeface="Calibri" panose="020F0502020204030204" pitchFamily="34" charset="0"/>
              </a:rPr>
              <a:t>(Omówienie zastosowania stawek jednostkowych w odrębnej prezentacji.)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Wsparcie ma </a:t>
            </a:r>
            <a:r>
              <a:rPr lang="pl-PL" dirty="0">
                <a:latin typeface="Calibri" panose="020F0502020204030204" pitchFamily="34" charset="0"/>
              </a:rPr>
              <a:t>mieć charakter indywidualnej i kompleksowej aktywizacji zawodowo-edukacyjnej i </a:t>
            </a:r>
            <a:r>
              <a:rPr lang="pl-PL" dirty="0" smtClean="0">
                <a:latin typeface="Calibri" panose="020F0502020204030204" pitchFamily="34" charset="0"/>
              </a:rPr>
              <a:t>być </a:t>
            </a:r>
            <a:r>
              <a:rPr lang="pl-PL" dirty="0">
                <a:latin typeface="Calibri" panose="020F0502020204030204" pitchFamily="34" charset="0"/>
              </a:rPr>
              <a:t>realizowane zgodnie z wymogami określonymi w </a:t>
            </a:r>
            <a:r>
              <a:rPr lang="pl-PL" dirty="0" smtClean="0">
                <a:latin typeface="Calibri" panose="020F0502020204030204" pitchFamily="34" charset="0"/>
              </a:rPr>
              <a:t>„Metodyce </a:t>
            </a:r>
            <a:r>
              <a:rPr lang="pl-PL" dirty="0">
                <a:latin typeface="Calibri" panose="020F0502020204030204" pitchFamily="34" charset="0"/>
              </a:rPr>
              <a:t>wyliczenia stawki jednostkowej aktywizacji zawodowej osób młodych niepracujących oraz stawki jednostkowej wsparcia  osób młodych pracujących w ramach Programu Operacyjnego Wiedza Edukacja Rozwój </a:t>
            </a:r>
            <a:r>
              <a:rPr lang="pl-PL" dirty="0" smtClean="0">
                <a:latin typeface="Calibri" panose="020F0502020204030204" pitchFamily="34" charset="0"/>
              </a:rPr>
              <a:t>2014-2020”.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Jeżeli Beneficjent zapewni wykorzystanie niestandardowych metod </a:t>
            </a:r>
            <a:r>
              <a:rPr lang="pl-PL" dirty="0" smtClean="0">
                <a:latin typeface="Calibri" panose="020F0502020204030204" pitchFamily="34" charset="0"/>
              </a:rPr>
              <a:t>docierania/rekrutacji </a:t>
            </a:r>
            <a:r>
              <a:rPr lang="pl-PL" dirty="0">
                <a:latin typeface="Calibri" panose="020F0502020204030204" pitchFamily="34" charset="0"/>
              </a:rPr>
              <a:t>do projektu potencjalnych uczestników uzyska 5 pkt za spełnianie kryterium </a:t>
            </a:r>
            <a:r>
              <a:rPr lang="pl-PL" dirty="0" smtClean="0">
                <a:latin typeface="Calibri" panose="020F0502020204030204" pitchFamily="34" charset="0"/>
              </a:rPr>
              <a:t>premiującego (zał. </a:t>
            </a:r>
            <a:r>
              <a:rPr lang="pl-PL" dirty="0">
                <a:latin typeface="Calibri" panose="020F0502020204030204" pitchFamily="34" charset="0"/>
              </a:rPr>
              <a:t>nr 6 do Regulaminu </a:t>
            </a:r>
            <a:r>
              <a:rPr lang="pl-PL" dirty="0" smtClean="0">
                <a:latin typeface="Calibri" panose="020F0502020204030204" pitchFamily="34" charset="0"/>
              </a:rPr>
              <a:t>konkursu).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75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556792"/>
            <a:ext cx="871296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Charakter wsparcia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IOK </a:t>
            </a:r>
            <a:r>
              <a:rPr lang="pl-PL" dirty="0" smtClean="0">
                <a:latin typeface="Calibri" panose="020F0502020204030204" pitchFamily="34" charset="0"/>
              </a:rPr>
              <a:t>zachęca do: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przyznawania </a:t>
            </a:r>
            <a:r>
              <a:rPr lang="pl-PL" dirty="0">
                <a:latin typeface="Calibri" panose="020F0502020204030204" pitchFamily="34" charset="0"/>
              </a:rPr>
              <a:t>refundacji kosztów opieki nad dzieckiem lub inną osobą zależną </a:t>
            </a: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trakcie całego okresu uczestnictwa w projekcie, w celu zachęcenia osób (głównie kobiet), dla których opieka </a:t>
            </a:r>
            <a:r>
              <a:rPr lang="pl-PL" dirty="0" smtClean="0">
                <a:latin typeface="Calibri" panose="020F0502020204030204" pitchFamily="34" charset="0"/>
              </a:rPr>
              <a:t>ta jest </a:t>
            </a:r>
            <a:r>
              <a:rPr lang="pl-PL" dirty="0">
                <a:latin typeface="Calibri" panose="020F0502020204030204" pitchFamily="34" charset="0"/>
              </a:rPr>
              <a:t>główną przyczyną bierności zawodowej, do wzięcia udziału w </a:t>
            </a:r>
            <a:r>
              <a:rPr lang="pl-PL" dirty="0" smtClean="0">
                <a:latin typeface="Calibri" panose="020F0502020204030204" pitchFamily="34" charset="0"/>
              </a:rPr>
              <a:t>projekcie;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prowadzenia działań </a:t>
            </a:r>
            <a:r>
              <a:rPr lang="pl-PL" dirty="0">
                <a:latin typeface="Calibri" panose="020F0502020204030204" pitchFamily="34" charset="0"/>
              </a:rPr>
              <a:t>mających na celu kierowanie kobiet na staże do pracodawców, którzy umożliwiają późniejsze zatrudnienie w niepełnym wymiarze godzinowym (np. ½ etatu), telepracę itp.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realizacji </a:t>
            </a:r>
            <a:r>
              <a:rPr lang="pl-PL" dirty="0">
                <a:latin typeface="Calibri" panose="020F0502020204030204" pitchFamily="34" charset="0"/>
              </a:rPr>
              <a:t>dobrze ocenianych form wsparcia w projektach OHP i </a:t>
            </a:r>
            <a:r>
              <a:rPr lang="pl-PL" dirty="0" smtClean="0">
                <a:latin typeface="Calibri" panose="020F0502020204030204" pitchFamily="34" charset="0"/>
              </a:rPr>
              <a:t>konkursowych, do których należy </a:t>
            </a:r>
            <a:r>
              <a:rPr lang="pl-PL" dirty="0">
                <a:latin typeface="Calibri" panose="020F0502020204030204" pitchFamily="34" charset="0"/>
              </a:rPr>
              <a:t>zaliczyć: wsparcie psychologiczne, coaching/mentoring, usługi stylisty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9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683568" y="1124744"/>
            <a:ext cx="820891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pl-PL" altLang="pl-PL" sz="2000" b="1" dirty="0" smtClean="0">
                <a:latin typeface="Calibri" panose="020F0502020204030204" pitchFamily="34" charset="0"/>
              </a:rPr>
              <a:t>Wskaźniki</a:t>
            </a:r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Za pomocą wskaźników rezultatu mierzy się, na ile cel projektu został zrealizowany, a wskaźników produktu - na </a:t>
            </a:r>
            <a:r>
              <a:rPr lang="pl-PL" dirty="0">
                <a:latin typeface="Calibri" panose="020F0502020204030204" pitchFamily="34" charset="0"/>
              </a:rPr>
              <a:t>ile </a:t>
            </a:r>
            <a:r>
              <a:rPr lang="pl-PL" dirty="0" smtClean="0">
                <a:latin typeface="Calibri" panose="020F0502020204030204" pitchFamily="34" charset="0"/>
              </a:rPr>
              <a:t>przewidziane działania zostały zrealizowane.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Wnioskodawca określenia </a:t>
            </a:r>
            <a:r>
              <a:rPr lang="pl-PL" dirty="0">
                <a:latin typeface="Calibri" panose="020F0502020204030204" pitchFamily="34" charset="0"/>
              </a:rPr>
              <a:t>i </a:t>
            </a:r>
            <a:r>
              <a:rPr lang="pl-PL" dirty="0" smtClean="0">
                <a:latin typeface="Calibri" panose="020F0502020204030204" pitchFamily="34" charset="0"/>
              </a:rPr>
              <a:t>monitoruje </a:t>
            </a:r>
            <a:r>
              <a:rPr lang="pl-PL" dirty="0">
                <a:latin typeface="Calibri" panose="020F0502020204030204" pitchFamily="34" charset="0"/>
              </a:rPr>
              <a:t>w projekcie </a:t>
            </a:r>
            <a:r>
              <a:rPr lang="pl-PL" dirty="0" smtClean="0">
                <a:latin typeface="Calibri" panose="020F0502020204030204" pitchFamily="34" charset="0"/>
              </a:rPr>
              <a:t>wskaźniki określone </a:t>
            </a:r>
            <a:r>
              <a:rPr lang="pl-PL" dirty="0">
                <a:latin typeface="Calibri" panose="020F0502020204030204" pitchFamily="34" charset="0"/>
              </a:rPr>
              <a:t>w PO WER, adekwatnie do przedmiotu i zakresu realizowanego projektu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 horyzontalne: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 - każdy projekt musi zrealizować co najmniej 1 wskaźnik ze słownika horyzontalnego</a:t>
            </a: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 - wyjątkowo, gdy nie można wybrać ze słownika horyzontalnego żadnego wskaźnika wpisującego się w zakres realizacji projektu, można wybrać wskaźnik, który nie będzie adekwatny do projektu i wpisać wartość 0.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objętych </a:t>
            </a:r>
            <a:r>
              <a:rPr lang="pl-PL" dirty="0" smtClean="0">
                <a:latin typeface="Calibri" panose="020F0502020204030204" pitchFamily="34" charset="0"/>
              </a:rPr>
              <a:t>szkoleniami/doradztwem </a:t>
            </a:r>
            <a:r>
              <a:rPr lang="pl-PL" dirty="0">
                <a:latin typeface="Calibri" panose="020F0502020204030204" pitchFamily="34" charset="0"/>
              </a:rPr>
              <a:t>w zakresie kompetencji cyfrowych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projektów, w których sfinansowano koszty racjonalnych usprawnień dla osób z niepełnosprawnościami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obiektów dostosowanych do potrzeb osób z </a:t>
            </a:r>
            <a:r>
              <a:rPr lang="pl-PL" dirty="0" smtClean="0">
                <a:latin typeface="Calibri" panose="020F0502020204030204" pitchFamily="34" charset="0"/>
              </a:rPr>
              <a:t>niepełnosprawnościami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podmiotów wykorzystujących technologie </a:t>
            </a:r>
            <a:r>
              <a:rPr lang="pl-PL" dirty="0" err="1">
                <a:latin typeface="Calibri" panose="020F0502020204030204" pitchFamily="34" charset="0"/>
              </a:rPr>
              <a:t>informacyjno</a:t>
            </a:r>
            <a:r>
              <a:rPr lang="pl-PL" dirty="0">
                <a:latin typeface="Calibri" panose="020F0502020204030204" pitchFamily="34" charset="0"/>
              </a:rPr>
              <a:t>–komunikacyjne (TIK)</a:t>
            </a:r>
          </a:p>
        </p:txBody>
      </p:sp>
    </p:spTree>
    <p:extLst>
      <p:ext uri="{BB962C8B-B14F-4D97-AF65-F5344CB8AC3E}">
        <p14:creationId xmlns:p14="http://schemas.microsoft.com/office/powerpoint/2010/main" val="296568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539552" y="959645"/>
            <a:ext cx="83529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 </a:t>
            </a:r>
            <a:r>
              <a:rPr lang="pl-PL" b="1" dirty="0">
                <a:latin typeface="Calibri" panose="020F0502020204030204" pitchFamily="34" charset="0"/>
              </a:rPr>
              <a:t>kluczowe PO WER: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osób bezrobotnych (łącznie z długotrwale bezrobotnymi) objętych wsparciem w </a:t>
            </a:r>
            <a:r>
              <a:rPr lang="pl-PL" dirty="0" smtClean="0">
                <a:latin typeface="Calibri" panose="020F0502020204030204" pitchFamily="34" charset="0"/>
              </a:rPr>
              <a:t>programie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długotrwale bezrobotnych objętych wsparciem w </a:t>
            </a:r>
            <a:r>
              <a:rPr lang="pl-PL" dirty="0" smtClean="0">
                <a:latin typeface="Calibri" panose="020F0502020204030204" pitchFamily="34" charset="0"/>
              </a:rPr>
              <a:t>programie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biernych zawodowo, nieuczestniczących w kształceniu lub szkoleniu, objętych wsparciem w </a:t>
            </a:r>
            <a:r>
              <a:rPr lang="pl-PL" dirty="0" smtClean="0">
                <a:latin typeface="Calibri" panose="020F0502020204030204" pitchFamily="34" charset="0"/>
              </a:rPr>
              <a:t>programie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bezrobotnych niezarejestrowanych w ewidencji urzędów pracy objętych wsparciem w programie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poniżej 30 lat z niepełnosprawnościami objętych wsparciem w </a:t>
            </a:r>
            <a:r>
              <a:rPr lang="pl-PL" dirty="0" smtClean="0">
                <a:latin typeface="Calibri" panose="020F0502020204030204" pitchFamily="34" charset="0"/>
              </a:rPr>
              <a:t>programie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Liczba osób pracujących objętych wsparciem w programie (łącznie z pracującymi na własny rachunek)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osób objętych wsparciem w zakresie zwalczania lub przeciwdziałania skutkom pandemii COVID-19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smtClean="0">
                <a:latin typeface="Calibri" panose="020F0502020204030204" pitchFamily="34" charset="0"/>
              </a:rPr>
              <a:t>(dotyczy osób, które </a:t>
            </a:r>
            <a:r>
              <a:rPr lang="pl-PL" sz="1600" dirty="0">
                <a:latin typeface="Calibri" panose="020F0502020204030204" pitchFamily="34" charset="0"/>
              </a:rPr>
              <a:t>utraciły zatrudnienie po 1 marca 2020 r. w wyniku pandemii </a:t>
            </a:r>
            <a:r>
              <a:rPr lang="pl-PL" sz="1600" dirty="0" smtClean="0">
                <a:latin typeface="Calibri" panose="020F0502020204030204" pitchFamily="34" charset="0"/>
              </a:rPr>
              <a:t>COVID-19)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Wartość wydatków kwalifikowalnych przeznaczonych na działania związane z pandemią </a:t>
            </a:r>
            <a:r>
              <a:rPr lang="pl-PL" dirty="0" smtClean="0">
                <a:latin typeface="Calibri" panose="020F0502020204030204" pitchFamily="34" charset="0"/>
              </a:rPr>
              <a:t>COVID-19 </a:t>
            </a:r>
            <a:r>
              <a:rPr lang="pl-PL" sz="1600" dirty="0" smtClean="0">
                <a:latin typeface="Calibri" panose="020F0502020204030204" pitchFamily="34" charset="0"/>
              </a:rPr>
              <a:t>(na </a:t>
            </a:r>
            <a:r>
              <a:rPr lang="pl-PL" sz="1600" dirty="0">
                <a:latin typeface="Calibri" panose="020F0502020204030204" pitchFamily="34" charset="0"/>
              </a:rPr>
              <a:t>etapie założeń do projektu należy podać </a:t>
            </a:r>
            <a:r>
              <a:rPr lang="pl-PL" sz="1600" dirty="0" smtClean="0">
                <a:latin typeface="Calibri" panose="020F0502020204030204" pitchFamily="34" charset="0"/>
              </a:rPr>
              <a:t>0,00)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osób poniżej 30 lat, które uzyskały kwalifikacje lub nabyły kompetencje po opuszczeniu programu</a:t>
            </a:r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5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23528" y="1628799"/>
            <a:ext cx="856895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 cd.</a:t>
            </a:r>
          </a:p>
          <a:p>
            <a:pPr lvl="0"/>
            <a:endParaRPr lang="pl-PL" b="1" dirty="0" smtClean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Efektywność zatrudnieniowa</a:t>
            </a:r>
            <a:endParaRPr lang="pl-PL" b="1" dirty="0">
              <a:latin typeface="Calibri" panose="020F0502020204030204" pitchFamily="34" charset="0"/>
            </a:endParaRPr>
          </a:p>
          <a:p>
            <a:pPr lvl="0"/>
            <a:endParaRPr lang="pl-PL" sz="1600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Wymagany </a:t>
            </a:r>
            <a:r>
              <a:rPr lang="pl-PL" dirty="0">
                <a:latin typeface="Calibri" panose="020F0502020204030204" pitchFamily="34" charset="0"/>
              </a:rPr>
              <a:t>poziom efektywności zatrudnieniowej wynosi</a:t>
            </a:r>
            <a:r>
              <a:rPr lang="pl-PL" dirty="0" smtClean="0">
                <a:latin typeface="Calibri" panose="020F0502020204030204" pitchFamily="34" charset="0"/>
              </a:rPr>
              <a:t>: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minimalny </a:t>
            </a:r>
            <a:r>
              <a:rPr lang="pl-PL" dirty="0">
                <a:latin typeface="Calibri" panose="020F0502020204030204" pitchFamily="34" charset="0"/>
              </a:rPr>
              <a:t>poziom kryterium efektywności zatrudnieniowej dla osób w najtrudniejszej sytuacji (w tym: osoby z niepełnosprawnościami, osoby długotrwale bezrobotne, osoby z niskimi kwalifikacjami (do poziomu ISCED 3), imigranci, reemigranci)  – 44 %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minimalny </a:t>
            </a:r>
            <a:r>
              <a:rPr lang="pl-PL" dirty="0">
                <a:latin typeface="Calibri" panose="020F0502020204030204" pitchFamily="34" charset="0"/>
              </a:rPr>
              <a:t>poziom kryterium efektywności zatrudnieniowej dla pozostałych osób nienależących do ww. grup – 59,5 %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Szczegółowe zasady dotyczące pomiaru efektywności zatrudnieniowej określają Wytyczne w zakresie realizacji przedsięwzięć z udziałem środków Europejskiego Funduszu Społecznego w obszarze rynku pracy na lata 2014-2020.</a:t>
            </a:r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5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959645"/>
            <a:ext cx="849694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 cd.</a:t>
            </a:r>
          </a:p>
          <a:p>
            <a:pPr lvl="0"/>
            <a:endParaRPr lang="pl-PL" b="1" dirty="0" smtClean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Podstawowe zasady pomiaru kryterium efektywności zatrudnieniowej</a:t>
            </a:r>
            <a:endParaRPr lang="pl-PL" b="1" dirty="0">
              <a:latin typeface="Calibri" panose="020F0502020204030204" pitchFamily="34" charset="0"/>
            </a:endParaRPr>
          </a:p>
          <a:p>
            <a:pPr lvl="0"/>
            <a:endParaRPr lang="pl-PL" sz="1600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Zatrudnienie to podjęcie pracy w oparciu o stosunek pracy lub podjęcie działalności gospodarczej.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Kryterium </a:t>
            </a:r>
            <a:r>
              <a:rPr lang="pl-PL" dirty="0">
                <a:latin typeface="Calibri" panose="020F0502020204030204" pitchFamily="34" charset="0"/>
              </a:rPr>
              <a:t>efektywności zatrudnieniowej w przypadku stosunku pracy </a:t>
            </a:r>
            <a:r>
              <a:rPr lang="pl-PL" dirty="0" smtClean="0">
                <a:latin typeface="Calibri" panose="020F0502020204030204" pitchFamily="34" charset="0"/>
              </a:rPr>
              <a:t>należy uznać </a:t>
            </a:r>
            <a:r>
              <a:rPr lang="pl-PL" dirty="0">
                <a:latin typeface="Calibri" panose="020F0502020204030204" pitchFamily="34" charset="0"/>
              </a:rPr>
              <a:t>za spełnione, jeżeli uczestnik projektu zostanie zatrudniony </a:t>
            </a:r>
            <a:r>
              <a:rPr lang="pl-PL" dirty="0" smtClean="0">
                <a:latin typeface="Calibri" panose="020F0502020204030204" pitchFamily="34" charset="0"/>
              </a:rPr>
              <a:t>przynajmniej na </a:t>
            </a:r>
            <a:r>
              <a:rPr lang="pl-PL" dirty="0">
                <a:latin typeface="Calibri" panose="020F0502020204030204" pitchFamily="34" charset="0"/>
              </a:rPr>
              <a:t>½ etatu na okres co najmniej 1 miesiąca. W przypadku osób </a:t>
            </a:r>
            <a:r>
              <a:rPr lang="pl-PL" dirty="0" smtClean="0">
                <a:latin typeface="Calibri" panose="020F0502020204030204" pitchFamily="34" charset="0"/>
              </a:rPr>
              <a:t>z niepełnosprawnościami </a:t>
            </a:r>
            <a:r>
              <a:rPr lang="pl-PL" dirty="0">
                <a:latin typeface="Calibri" panose="020F0502020204030204" pitchFamily="34" charset="0"/>
              </a:rPr>
              <a:t>sprzężonymi lub niepełnosprawnością w </a:t>
            </a:r>
            <a:r>
              <a:rPr lang="pl-PL" dirty="0" smtClean="0">
                <a:latin typeface="Calibri" panose="020F0502020204030204" pitchFamily="34" charset="0"/>
              </a:rPr>
              <a:t>stopniu znacznym </a:t>
            </a:r>
            <a:r>
              <a:rPr lang="pl-PL" dirty="0">
                <a:latin typeface="Calibri" panose="020F0502020204030204" pitchFamily="34" charset="0"/>
              </a:rPr>
              <a:t>kryterium jest spełnione, gdy uczestnik projektu zostanie zatrudniony przynajmniej na ¼ etatu na okres co najmniej 1 </a:t>
            </a:r>
            <a:r>
              <a:rPr lang="pl-PL" dirty="0" smtClean="0">
                <a:latin typeface="Calibri" panose="020F0502020204030204" pitchFamily="34" charset="0"/>
              </a:rPr>
              <a:t>miesiąca.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Warunkiem </a:t>
            </a:r>
            <a:r>
              <a:rPr lang="pl-PL" dirty="0">
                <a:latin typeface="Calibri" panose="020F0502020204030204" pitchFamily="34" charset="0"/>
              </a:rPr>
              <a:t>uwzględnienia w liczbie osób pracujących uczestnika </a:t>
            </a:r>
            <a:r>
              <a:rPr lang="pl-PL" dirty="0" smtClean="0">
                <a:latin typeface="Calibri" panose="020F0502020204030204" pitchFamily="34" charset="0"/>
              </a:rPr>
              <a:t>projektu, który </a:t>
            </a:r>
            <a:r>
              <a:rPr lang="pl-PL" dirty="0">
                <a:latin typeface="Calibri" panose="020F0502020204030204" pitchFamily="34" charset="0"/>
              </a:rPr>
              <a:t>rozpoczął prowadzenie działalności gospodarczej, jest </a:t>
            </a:r>
            <a:r>
              <a:rPr lang="pl-PL" dirty="0" smtClean="0">
                <a:latin typeface="Calibri" panose="020F0502020204030204" pitchFamily="34" charset="0"/>
              </a:rPr>
              <a:t>dostarczenie dokumentu </a:t>
            </a:r>
            <a:r>
              <a:rPr lang="pl-PL" dirty="0">
                <a:latin typeface="Calibri" panose="020F0502020204030204" pitchFamily="34" charset="0"/>
              </a:rPr>
              <a:t>potwierdzającego fakt rozpoczęcia prowadzenia </a:t>
            </a:r>
            <a:r>
              <a:rPr lang="pl-PL" dirty="0" smtClean="0">
                <a:latin typeface="Calibri" panose="020F0502020204030204" pitchFamily="34" charset="0"/>
              </a:rPr>
              <a:t>działalności gospodarczej.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611560" y="1412776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 cd.</a:t>
            </a:r>
          </a:p>
          <a:p>
            <a:pPr lvl="0"/>
            <a:endParaRPr lang="pl-PL" b="1" dirty="0" smtClean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Wskaźniki, na podstawie których następuje rozliczenie stawek jednostkowych;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uczestników projektu, którzy skorzystali z kompleksowej aktywizacji </a:t>
            </a:r>
            <a:r>
              <a:rPr lang="pl-PL" dirty="0" smtClean="0">
                <a:latin typeface="Calibri" panose="020F0502020204030204" pitchFamily="34" charset="0"/>
              </a:rPr>
              <a:t>zawodowej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uczestników projektu, którzy skorzystali z kompleksowej aktywizacji zawodowej doprowadzonych do zatrudnienia;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uczestników projektu, którzy skorzystali z kompleksowej aktywizacji zawodowej i utrzymali zatrudnienie przez 3 miesiące;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liczba </a:t>
            </a:r>
            <a:r>
              <a:rPr lang="pl-PL" dirty="0">
                <a:latin typeface="Calibri" panose="020F0502020204030204" pitchFamily="34" charset="0"/>
              </a:rPr>
              <a:t>uczestników projektu, którzy skorzystali z aktywizacji zawodowej i opuścili projekt w związku z podjęciem </a:t>
            </a:r>
            <a:r>
              <a:rPr lang="pl-PL" dirty="0" smtClean="0">
                <a:latin typeface="Calibri" panose="020F0502020204030204" pitchFamily="34" charset="0"/>
              </a:rPr>
              <a:t>zatrudnienia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Opis </a:t>
            </a:r>
            <a:r>
              <a:rPr lang="pl-PL" dirty="0">
                <a:latin typeface="Calibri" panose="020F0502020204030204" pitchFamily="34" charset="0"/>
              </a:rPr>
              <a:t>i definicje wskaźników rozliczających stawkę jednostkową </a:t>
            </a:r>
            <a:r>
              <a:rPr lang="pl-PL" dirty="0" smtClean="0">
                <a:latin typeface="Calibri" panose="020F0502020204030204" pitchFamily="34" charset="0"/>
              </a:rPr>
              <a:t>zawarte są </a:t>
            </a:r>
            <a:r>
              <a:rPr lang="pl-PL" dirty="0">
                <a:latin typeface="Calibri" panose="020F0502020204030204" pitchFamily="34" charset="0"/>
              </a:rPr>
              <a:t>w </a:t>
            </a:r>
            <a:r>
              <a:rPr lang="pl-PL" dirty="0" smtClean="0">
                <a:latin typeface="Calibri" panose="020F0502020204030204" pitchFamily="34" charset="0"/>
              </a:rPr>
              <a:t>zał. 5 </a:t>
            </a:r>
            <a:r>
              <a:rPr lang="pl-PL" dirty="0">
                <a:latin typeface="Calibri" panose="020F0502020204030204" pitchFamily="34" charset="0"/>
              </a:rPr>
              <a:t>do </a:t>
            </a:r>
            <a:r>
              <a:rPr lang="pl-PL" dirty="0" smtClean="0">
                <a:latin typeface="Calibri" panose="020F0502020204030204" pitchFamily="34" charset="0"/>
              </a:rPr>
              <a:t>Regulaminu </a:t>
            </a:r>
            <a:r>
              <a:rPr lang="pl-PL" dirty="0">
                <a:latin typeface="Calibri" panose="020F0502020204030204" pitchFamily="34" charset="0"/>
              </a:rPr>
              <a:t>konkursu.</a:t>
            </a:r>
          </a:p>
        </p:txBody>
      </p:sp>
    </p:spTree>
    <p:extLst>
      <p:ext uri="{BB962C8B-B14F-4D97-AF65-F5344CB8AC3E}">
        <p14:creationId xmlns:p14="http://schemas.microsoft.com/office/powerpoint/2010/main" val="2183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23529" y="1484784"/>
            <a:ext cx="881357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spcBef>
                <a:spcPts val="0"/>
              </a:spcBef>
            </a:pPr>
            <a:endParaRPr lang="pl-PL" altLang="pl-PL" sz="24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ctr">
              <a:spcBef>
                <a:spcPts val="0"/>
              </a:spcBef>
            </a:pPr>
            <a:endParaRPr lang="pl-PL" altLang="pl-PL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ctr">
              <a:spcBef>
                <a:spcPts val="0"/>
              </a:spcBef>
            </a:pPr>
            <a:endParaRPr lang="pl-PL" altLang="pl-PL" sz="24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 algn="ctr">
              <a:spcBef>
                <a:spcPts val="0"/>
              </a:spcBef>
            </a:pPr>
            <a:endParaRPr lang="pl-PL" altLang="pl-PL" sz="24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Ocena wniosków </a:t>
            </a:r>
            <a:r>
              <a:rPr lang="pl-PL" altLang="pl-P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o dofinansowanie </a:t>
            </a:r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projektów</a:t>
            </a:r>
          </a:p>
          <a:p>
            <a:pPr marL="0" lvl="0" indent="0"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+mj-lt"/>
              <a:buAutoNum type="arabicPeriod"/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Weryfikacja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warunków formalnych</a:t>
            </a:r>
          </a:p>
          <a:p>
            <a:pPr marL="342900" lvl="0" indent="-342900">
              <a:spcBef>
                <a:spcPts val="0"/>
              </a:spcBef>
              <a:buFont typeface="+mj-lt"/>
              <a:buAutoNum type="arabicPeriod"/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+mj-lt"/>
              <a:buAutoNum type="arabicPeriod"/>
            </a:pP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Ocena merytoryczna (KOP)</a:t>
            </a:r>
          </a:p>
          <a:p>
            <a:pPr marL="342900" lvl="0" indent="-342900">
              <a:spcBef>
                <a:spcPts val="0"/>
              </a:spcBef>
              <a:buFont typeface="+mj-lt"/>
              <a:buAutoNum type="arabicPeriod"/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+mj-lt"/>
              <a:buAutoNum type="arabicPeriod"/>
            </a:pP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Negocjacje (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KOP)</a:t>
            </a:r>
          </a:p>
          <a:p>
            <a:pPr marL="0" lvl="0" indent="0">
              <a:spcBef>
                <a:spcPts val="0"/>
              </a:spcBef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96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908720"/>
            <a:ext cx="871296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spcBef>
                <a:spcPts val="0"/>
              </a:spcBef>
            </a:pPr>
            <a:endParaRPr lang="pl-PL" altLang="pl-PL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Weryfikacja warunków formalnych/oczywistych omyłek </a:t>
            </a:r>
          </a:p>
          <a:p>
            <a:pPr marL="0" lvl="0" indent="0" algn="ctr">
              <a:spcBef>
                <a:spcPts val="0"/>
              </a:spcBef>
            </a:pPr>
            <a:endParaRPr lang="pl-PL" altLang="pl-PL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zakończeniu naboru wniosków odbędzie się weryfikacja warunków formalnych/oczywistych omyłek.</a:t>
            </a:r>
            <a:r>
              <a:rPr lang="pl-PL" dirty="0">
                <a:latin typeface="Calibri" panose="020F0502020204030204" pitchFamily="34" charset="0"/>
              </a:rPr>
              <a:t> Weryfikacja warunków </a:t>
            </a:r>
            <a:r>
              <a:rPr lang="pl-PL" dirty="0" smtClean="0">
                <a:latin typeface="Calibri" panose="020F0502020204030204" pitchFamily="34" charset="0"/>
              </a:rPr>
              <a:t>formalnych odbywa </a:t>
            </a:r>
            <a:r>
              <a:rPr lang="pl-PL" dirty="0">
                <a:latin typeface="Calibri" panose="020F0502020204030204" pitchFamily="34" charset="0"/>
              </a:rPr>
              <a:t>się co do zasady za pośrednictwem </a:t>
            </a:r>
            <a:r>
              <a:rPr lang="pl-PL" dirty="0" smtClean="0">
                <a:latin typeface="Calibri" panose="020F0502020204030204" pitchFamily="34" charset="0"/>
              </a:rPr>
              <a:t>systemu </a:t>
            </a:r>
            <a:r>
              <a:rPr lang="pl-PL" dirty="0">
                <a:latin typeface="Calibri" panose="020F0502020204030204" pitchFamily="34" charset="0"/>
              </a:rPr>
              <a:t>SOWA, który nie dopuszcza do złożenia wniosków </a:t>
            </a:r>
            <a:r>
              <a:rPr lang="pl-PL" dirty="0" smtClean="0">
                <a:latin typeface="Calibri" panose="020F0502020204030204" pitchFamily="34" charset="0"/>
              </a:rPr>
              <a:t>niekompletnych, </a:t>
            </a:r>
            <a:r>
              <a:rPr lang="pl-PL" dirty="0">
                <a:latin typeface="Calibri" panose="020F0502020204030204" pitchFamily="34" charset="0"/>
              </a:rPr>
              <a:t>złożonych  po terminie i w innej formie niż określona w </a:t>
            </a:r>
            <a:r>
              <a:rPr lang="pl-PL" dirty="0" smtClean="0">
                <a:latin typeface="Calibri" panose="020F0502020204030204" pitchFamily="34" charset="0"/>
              </a:rPr>
              <a:t>systemie SOWA.</a:t>
            </a:r>
            <a:endParaRPr lang="pl-PL" dirty="0"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endParaRPr lang="pl-PL" dirty="0"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r>
              <a:rPr lang="pl-PL" dirty="0">
                <a:latin typeface="Calibri" panose="020F0502020204030204" pitchFamily="34" charset="0"/>
              </a:rPr>
              <a:t>Wnioski będą weryfikowane pod kątem: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terminowości złożenia wniosku o dofinansowanie projektu;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poprawności formy wniosku o dofinansowanie projektu;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kompletności wniosku o dofinansowanie projektu.</a:t>
            </a:r>
          </a:p>
          <a:p>
            <a:pPr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dirty="0" smtClean="0">
                <a:latin typeface="Calibri" panose="020F0502020204030204" pitchFamily="34" charset="0"/>
              </a:rPr>
              <a:t>Wniosek </a:t>
            </a:r>
            <a:r>
              <a:rPr lang="pl-PL" dirty="0">
                <a:latin typeface="Calibri" panose="020F0502020204030204" pitchFamily="34" charset="0"/>
              </a:rPr>
              <a:t>może być uzupełniony /poprawiony przez Wnioskodawcę </a:t>
            </a:r>
            <a:r>
              <a:rPr lang="pl-PL" b="1" dirty="0">
                <a:latin typeface="Calibri" panose="020F0502020204030204" pitchFamily="34" charset="0"/>
              </a:rPr>
              <a:t>jednokrotnie </a:t>
            </a:r>
            <a:r>
              <a:rPr lang="pl-PL" dirty="0">
                <a:latin typeface="Calibri" panose="020F0502020204030204" pitchFamily="34" charset="0"/>
              </a:rPr>
              <a:t>w zakresie wskazanym przez IOK. </a:t>
            </a:r>
            <a:endParaRPr lang="pl-PL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dirty="0" smtClean="0">
                <a:latin typeface="Calibri" panose="020F0502020204030204" pitchFamily="34" charset="0"/>
              </a:rPr>
              <a:t>Jedynym </a:t>
            </a:r>
            <a:r>
              <a:rPr lang="pl-PL" dirty="0">
                <a:latin typeface="Calibri" panose="020F0502020204030204" pitchFamily="34" charset="0"/>
              </a:rPr>
              <a:t>warunkiem formalnym niepodlegającym uzupełnieniu jest złożenie wniosku </a:t>
            </a:r>
            <a:r>
              <a:rPr lang="pl-PL" dirty="0" smtClean="0">
                <a:latin typeface="Calibri" panose="020F0502020204030204" pitchFamily="34" charset="0"/>
              </a:rPr>
              <a:t>po </a:t>
            </a:r>
            <a:r>
              <a:rPr lang="pl-PL" dirty="0">
                <a:latin typeface="Calibri" panose="020F0502020204030204" pitchFamily="34" charset="0"/>
              </a:rPr>
              <a:t>terminie wskazanym w ogłoszeniu konkursu. W takiej sytuacji wniosek </a:t>
            </a:r>
            <a:r>
              <a:rPr lang="pl-PL" dirty="0" smtClean="0">
                <a:latin typeface="Calibri" panose="020F0502020204030204" pitchFamily="34" charset="0"/>
              </a:rPr>
              <a:t>pozostawia </a:t>
            </a:r>
            <a:r>
              <a:rPr lang="pl-PL" dirty="0">
                <a:latin typeface="Calibri" panose="020F0502020204030204" pitchFamily="34" charset="0"/>
              </a:rPr>
              <a:t>się bez rozpatrzenia.</a:t>
            </a:r>
          </a:p>
          <a:p>
            <a:pPr lvl="0">
              <a:spcBef>
                <a:spcPts val="0"/>
              </a:spcBef>
            </a:pPr>
            <a:endParaRPr lang="pl-PL" dirty="0"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370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67544" y="959645"/>
            <a:ext cx="83529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pl-PL" alt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Weryfikacja warunków formalnych </a:t>
            </a:r>
            <a:r>
              <a:rPr lang="pl-PL" altLang="pl-PL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– cd.</a:t>
            </a:r>
            <a:endParaRPr lang="pl-PL" alt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IOK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nie będzie poprawiała z urzędu zidentyfikowanych oczywistych 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omyłek.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W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razie stwierdzenia we wniosku o dofinansowanie braków w zakresie warunków formalnych/oczywistych omyłek, pracownik IOK wysyła do Wnioskodawcy informację o konieczności uzupełnienia/poprawienia wniosku pod rygorem pozostawienia wniosku bez rozpatrzenia. Wnioskodawca zobowiązany będzie do przedłożenia uzupełnionego/poprawionego wniosku w 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terminie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7 dni od dnia otrzymania wezwania. </a:t>
            </a: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Zgodnie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z art. 9 ust. 2 specustawy funduszowej terminy na uzupełnienie wniosku o dofinansowanie oraz na poprawienie oczywistej omyłki w tym wniosku określone w art. 43 ust. 1 i 2 ustawy wdrożeniowej mogą zostać przedłużone maksymalnie do 30 dni.</a:t>
            </a: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 smtClean="0">
                <a:latin typeface="Calibri" panose="020F0502020204030204" pitchFamily="34" charset="0"/>
              </a:rPr>
              <a:t>Warunki </a:t>
            </a:r>
            <a:r>
              <a:rPr lang="pl-PL" dirty="0">
                <a:latin typeface="Calibri" panose="020F0502020204030204" pitchFamily="34" charset="0"/>
              </a:rPr>
              <a:t>formalne/oczywiste omyłki nie są kryteriami. Oznacza to, że Wnioskodawcy, w przypadku pozostawienia jego wniosku o dofinansowanie bez rozpatrzenia, nie przysługuje protest w rozumieniu rozdziału 15 ustawy wdrożeniowej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899592" y="2708920"/>
            <a:ext cx="76725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latin typeface="Calibri" panose="020F0502020204030204" pitchFamily="34" charset="0"/>
              </a:rPr>
              <a:t>Projekty muszą się wpisywać w </a:t>
            </a:r>
            <a:r>
              <a:rPr lang="pl-PL" sz="2000" b="1" dirty="0" smtClean="0">
                <a:latin typeface="Calibri" panose="020F0502020204030204" pitchFamily="34" charset="0"/>
              </a:rPr>
              <a:t>cel szczegółowy Osi Priorytetowej I </a:t>
            </a:r>
          </a:p>
          <a:p>
            <a:endParaRPr lang="pl-PL" sz="2000" dirty="0">
              <a:latin typeface="Calibri" panose="020F0502020204030204" pitchFamily="34" charset="0"/>
            </a:endParaRPr>
          </a:p>
          <a:p>
            <a:r>
              <a:rPr lang="pl-PL" sz="2000" dirty="0" smtClean="0">
                <a:latin typeface="Calibri" panose="020F0502020204030204" pitchFamily="34" charset="0"/>
              </a:rPr>
              <a:t>Zwiększenie </a:t>
            </a:r>
            <a:r>
              <a:rPr lang="pl-PL" sz="2000" dirty="0">
                <a:latin typeface="Calibri" panose="020F0502020204030204" pitchFamily="34" charset="0"/>
              </a:rPr>
              <a:t>możliwości zatrudnienia </a:t>
            </a:r>
            <a:r>
              <a:rPr lang="pl-PL" sz="2000" dirty="0" smtClean="0">
                <a:latin typeface="Calibri" panose="020F0502020204030204" pitchFamily="34" charset="0"/>
              </a:rPr>
              <a:t>oraz jego utrzymania przez osoby młode </a:t>
            </a:r>
            <a:r>
              <a:rPr lang="pl-PL" sz="2000" dirty="0">
                <a:latin typeface="Calibri" panose="020F0502020204030204" pitchFamily="34" charset="0"/>
              </a:rPr>
              <a:t>do 29 roku życia, </a:t>
            </a: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tym w szczególności </a:t>
            </a:r>
            <a:r>
              <a:rPr lang="pl-PL" sz="2000" dirty="0" smtClean="0">
                <a:latin typeface="Calibri" panose="020F0502020204030204" pitchFamily="34" charset="0"/>
              </a:rPr>
              <a:t>osoby </a:t>
            </a:r>
            <a:r>
              <a:rPr lang="pl-PL" sz="2000" dirty="0">
                <a:latin typeface="Calibri" panose="020F0502020204030204" pitchFamily="34" charset="0"/>
              </a:rPr>
              <a:t>bez pracy, </a:t>
            </a:r>
            <a:r>
              <a:rPr lang="pl-PL" sz="2000" dirty="0" smtClean="0">
                <a:latin typeface="Calibri" panose="020F0502020204030204" pitchFamily="34" charset="0"/>
              </a:rPr>
              <a:t>które </a:t>
            </a:r>
            <a:r>
              <a:rPr lang="pl-PL" sz="2000" dirty="0">
                <a:latin typeface="Calibri" panose="020F0502020204030204" pitchFamily="34" charset="0"/>
              </a:rPr>
              <a:t>nie uczestniczą </a:t>
            </a:r>
            <a:r>
              <a:rPr lang="pl-PL" sz="2000" dirty="0" smtClean="0">
                <a:latin typeface="Calibri" panose="020F0502020204030204" pitchFamily="34" charset="0"/>
              </a:rPr>
              <a:t>w </a:t>
            </a:r>
            <a:r>
              <a:rPr lang="pl-PL" sz="2000" dirty="0">
                <a:latin typeface="Calibri" panose="020F0502020204030204" pitchFamily="34" charset="0"/>
              </a:rPr>
              <a:t>kształceniu i szkoleniu (tzw. młodzież NEET).</a:t>
            </a:r>
          </a:p>
        </p:txBody>
      </p:sp>
    </p:spTree>
    <p:extLst>
      <p:ext uri="{BB962C8B-B14F-4D97-AF65-F5344CB8AC3E}">
        <p14:creationId xmlns:p14="http://schemas.microsoft.com/office/powerpoint/2010/main" val="31903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1052736"/>
            <a:ext cx="89289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sz="2000" b="1" dirty="0" smtClean="0">
                <a:latin typeface="Calibri" panose="020F0502020204030204" pitchFamily="34" charset="0"/>
              </a:rPr>
              <a:t>Kryteria oceny projektu</a:t>
            </a:r>
            <a:endParaRPr lang="pl-PL" sz="2000" b="1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dirty="0" smtClean="0">
                <a:latin typeface="Calibri" panose="020F0502020204030204" pitchFamily="34" charset="0"/>
              </a:rPr>
              <a:t>Oceny </a:t>
            </a:r>
            <a:r>
              <a:rPr lang="pl-PL" dirty="0">
                <a:latin typeface="Calibri" panose="020F0502020204030204" pitchFamily="34" charset="0"/>
              </a:rPr>
              <a:t>spełniania kryteriów wyboru </a:t>
            </a:r>
            <a:r>
              <a:rPr lang="pl-PL" dirty="0" smtClean="0">
                <a:latin typeface="Calibri" panose="020F0502020204030204" pitchFamily="34" charset="0"/>
              </a:rPr>
              <a:t>przez </a:t>
            </a:r>
            <a:r>
              <a:rPr lang="pl-PL" dirty="0">
                <a:latin typeface="Calibri" panose="020F0502020204030204" pitchFamily="34" charset="0"/>
              </a:rPr>
              <a:t>projekty uczestniczące </a:t>
            </a:r>
            <a:r>
              <a:rPr lang="pl-PL" dirty="0" smtClean="0">
                <a:latin typeface="Calibri" panose="020F0502020204030204" pitchFamily="34" charset="0"/>
              </a:rPr>
              <a:t>w konkursie </a:t>
            </a:r>
            <a:r>
              <a:rPr lang="pl-PL" dirty="0">
                <a:latin typeface="Calibri" panose="020F0502020204030204" pitchFamily="34" charset="0"/>
              </a:rPr>
              <a:t>dokonuje Komisja Oceny Projektów (KOP).</a:t>
            </a:r>
          </a:p>
          <a:p>
            <a:pPr marL="0" lvl="0" indent="0"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spcBef>
                <a:spcPts val="0"/>
              </a:spcBef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Projekty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oceniane będą pod kątem spełniania 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kryteriów:</a:t>
            </a: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merytorycznych ocenianych </a:t>
            </a:r>
            <a:r>
              <a:rPr lang="pl-PL" dirty="0">
                <a:latin typeface="Calibri" panose="020F0502020204030204" pitchFamily="34" charset="0"/>
              </a:rPr>
              <a:t>w systemie 0-1 </a:t>
            </a:r>
            <a:r>
              <a:rPr lang="pl-PL" dirty="0" smtClean="0">
                <a:latin typeface="Calibri" panose="020F0502020204030204" pitchFamily="34" charset="0"/>
              </a:rPr>
              <a:t>(„spełnia”/ „nie spełnia”);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dostępu;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horyzontalnych;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merytorycznych </a:t>
            </a:r>
            <a:r>
              <a:rPr lang="pl-PL" dirty="0">
                <a:latin typeface="Calibri" panose="020F0502020204030204" pitchFamily="34" charset="0"/>
              </a:rPr>
              <a:t>oceniane </a:t>
            </a:r>
            <a:r>
              <a:rPr lang="pl-PL" dirty="0" smtClean="0">
                <a:latin typeface="Calibri" panose="020F0502020204030204" pitchFamily="34" charset="0"/>
              </a:rPr>
              <a:t>w skali punktowej od 0 do 100,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premiujących.  </a:t>
            </a:r>
            <a:endParaRPr lang="pl-PL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pl-PL" altLang="pl-PL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Ocena merytoryczna wniosku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dokonywana będzie w oparciu o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endParaRPr lang="pl-PL" altLang="pl-PL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pl-PL" altLang="pl-PL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Kartę </a:t>
            </a:r>
            <a:r>
              <a:rPr lang="pl-PL" alt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oceny merytorycznej wniosku o dofinansowanie projektu konkursowego w ramach PO WER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– załącznik </a:t>
            </a:r>
            <a:r>
              <a:rPr lang="pl-PL" altLang="pl-PL" dirty="0">
                <a:latin typeface="Calibri" panose="020F0502020204030204" pitchFamily="34" charset="0"/>
              </a:rPr>
              <a:t>nr </a:t>
            </a:r>
            <a:r>
              <a:rPr lang="pl-PL" altLang="pl-PL" dirty="0" smtClean="0">
                <a:latin typeface="Calibri" panose="020F0502020204030204" pitchFamily="34" charset="0"/>
              </a:rPr>
              <a:t>14 </a:t>
            </a:r>
            <a:r>
              <a:rPr lang="pl-PL" altLang="pl-PL" dirty="0">
                <a:latin typeface="Calibri" panose="020F0502020204030204" pitchFamily="34" charset="0"/>
              </a:rPr>
              <a:t>do </a:t>
            </a:r>
            <a:r>
              <a:rPr lang="pl-PL" altLang="pl-PL" dirty="0">
                <a:solidFill>
                  <a:srgbClr val="000000"/>
                </a:solidFill>
                <a:latin typeface="Calibri" panose="020F0502020204030204" pitchFamily="34" charset="0"/>
              </a:rPr>
              <a:t>Regulaminu </a:t>
            </a:r>
            <a:r>
              <a:rPr lang="pl-PL" alt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konkursu.</a:t>
            </a: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pl-PL" altLang="pl-PL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75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772816"/>
            <a:ext cx="871296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Uwagi:</a:t>
            </a:r>
          </a:p>
          <a:p>
            <a:endParaRPr lang="pl-PL" sz="2400" b="1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W trakcie </a:t>
            </a:r>
            <a:r>
              <a:rPr lang="pl-PL" dirty="0">
                <a:latin typeface="Calibri" panose="020F0502020204030204" pitchFamily="34" charset="0"/>
              </a:rPr>
              <a:t>oceny spełnienia kryteriów wyboru projektów, na wezwanie </a:t>
            </a:r>
            <a:r>
              <a:rPr lang="pl-PL" dirty="0" smtClean="0">
                <a:latin typeface="Calibri" panose="020F0502020204030204" pitchFamily="34" charset="0"/>
              </a:rPr>
              <a:t> IOK </a:t>
            </a:r>
            <a:r>
              <a:rPr lang="pl-PL" dirty="0">
                <a:latin typeface="Calibri" panose="020F0502020204030204" pitchFamily="34" charset="0"/>
              </a:rPr>
              <a:t>wnioskodawca może uzupełnić lub poprawić projekt </a:t>
            </a:r>
            <a:r>
              <a:rPr lang="pl-PL" dirty="0" smtClean="0">
                <a:latin typeface="Calibri" panose="020F0502020204030204" pitchFamily="34" charset="0"/>
              </a:rPr>
              <a:t>w części </a:t>
            </a:r>
            <a:r>
              <a:rPr lang="pl-PL" dirty="0">
                <a:latin typeface="Calibri" panose="020F0502020204030204" pitchFamily="34" charset="0"/>
              </a:rPr>
              <a:t>dotyczącej spełniania kryteriów wyboru </a:t>
            </a:r>
            <a:r>
              <a:rPr lang="pl-PL" dirty="0" smtClean="0">
                <a:latin typeface="Calibri" panose="020F0502020204030204" pitchFamily="34" charset="0"/>
              </a:rPr>
              <a:t>projektów w zakresie określonym w Regulaminie konkursu. A zatem projekt </a:t>
            </a:r>
            <a:r>
              <a:rPr lang="pl-PL" dirty="0">
                <a:latin typeface="Calibri" panose="020F0502020204030204" pitchFamily="34" charset="0"/>
              </a:rPr>
              <a:t>może być uzupełniany/poprawiany w części dotyczącej spełniania kryteriów wskazanych jako możliwe do uzupełnienia/poprawienia </a:t>
            </a:r>
            <a:r>
              <a:rPr lang="pl-PL" dirty="0" smtClean="0">
                <a:latin typeface="Calibri" panose="020F0502020204030204" pitchFamily="34" charset="0"/>
              </a:rPr>
              <a:t>- </a:t>
            </a:r>
            <a:r>
              <a:rPr lang="pl-PL" u="sng" dirty="0" smtClean="0">
                <a:latin typeface="Calibri" panose="020F0502020204030204" pitchFamily="34" charset="0"/>
              </a:rPr>
              <a:t>poza </a:t>
            </a:r>
            <a:r>
              <a:rPr lang="pl-PL" u="sng" dirty="0">
                <a:latin typeface="Calibri" panose="020F0502020204030204" pitchFamily="34" charset="0"/>
              </a:rPr>
              <a:t>kryteriami merytorycznymi weryfikowanymi w systemie 0-1 oraz </a:t>
            </a:r>
            <a:r>
              <a:rPr lang="pl-PL" u="sng" dirty="0" smtClean="0">
                <a:latin typeface="Calibri" panose="020F0502020204030204" pitchFamily="34" charset="0"/>
              </a:rPr>
              <a:t>premiującymi.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</a:rPr>
              <a:t>Projekt niespełniający </a:t>
            </a:r>
            <a:r>
              <a:rPr lang="pl-PL" dirty="0" smtClean="0">
                <a:latin typeface="Calibri" panose="020F0502020204030204" pitchFamily="34" charset="0"/>
              </a:rPr>
              <a:t>kryteriów merytorycznych ocenianych 0 - 1 będzie odrzucony.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Uzupełnienie/poprawa </a:t>
            </a:r>
            <a:r>
              <a:rPr lang="pl-PL" dirty="0">
                <a:latin typeface="Calibri" panose="020F0502020204030204" pitchFamily="34" charset="0"/>
              </a:rPr>
              <a:t>projektu </a:t>
            </a:r>
            <a:r>
              <a:rPr lang="pl-PL" dirty="0" smtClean="0">
                <a:latin typeface="Calibri" panose="020F0502020204030204" pitchFamily="34" charset="0"/>
              </a:rPr>
              <a:t>odbywa </a:t>
            </a:r>
            <a:r>
              <a:rPr lang="pl-PL" dirty="0">
                <a:latin typeface="Calibri" panose="020F0502020204030204" pitchFamily="34" charset="0"/>
              </a:rPr>
              <a:t>się na etapie negocjacji i następuje </a:t>
            </a:r>
            <a:r>
              <a:rPr lang="pl-PL" u="sng" dirty="0">
                <a:latin typeface="Calibri" panose="020F0502020204030204" pitchFamily="34" charset="0"/>
              </a:rPr>
              <a:t>tylko w odniesieniu do projektów, które spełniły warunki przystąpienia do tego </a:t>
            </a:r>
            <a:r>
              <a:rPr lang="pl-PL" u="sng" dirty="0" smtClean="0">
                <a:latin typeface="Calibri" panose="020F0502020204030204" pitchFamily="34" charset="0"/>
              </a:rPr>
              <a:t>etapu.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3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268760"/>
            <a:ext cx="896448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Kryteria merytoryczne oceniane 0-1</a:t>
            </a:r>
          </a:p>
          <a:p>
            <a:pPr algn="ctr"/>
            <a:endParaRPr lang="pl-PL" dirty="0" smtClean="0"/>
          </a:p>
          <a:p>
            <a:r>
              <a:rPr lang="pl-PL" dirty="0" smtClean="0">
                <a:latin typeface="Calibri" panose="020F0502020204030204" pitchFamily="34" charset="0"/>
              </a:rPr>
              <a:t>Projekty </a:t>
            </a:r>
            <a:r>
              <a:rPr lang="pl-PL" dirty="0">
                <a:latin typeface="Calibri" panose="020F0502020204030204" pitchFamily="34" charset="0"/>
              </a:rPr>
              <a:t>niespełniające kryterium są odrzucane i nie </a:t>
            </a:r>
            <a:r>
              <a:rPr lang="pl-PL" dirty="0" smtClean="0">
                <a:latin typeface="Calibri" panose="020F0502020204030204" pitchFamily="34" charset="0"/>
              </a:rPr>
              <a:t>są kierowane </a:t>
            </a:r>
            <a:r>
              <a:rPr lang="pl-PL" dirty="0">
                <a:latin typeface="Calibri" panose="020F0502020204030204" pitchFamily="34" charset="0"/>
              </a:rPr>
              <a:t>do dalszego etapu </a:t>
            </a:r>
            <a:r>
              <a:rPr lang="pl-PL" dirty="0" smtClean="0">
                <a:latin typeface="Calibri" panose="020F0502020204030204" pitchFamily="34" charset="0"/>
              </a:rPr>
              <a:t>oceny</a:t>
            </a:r>
            <a:r>
              <a:rPr lang="pl-PL" dirty="0">
                <a:latin typeface="Calibri" panose="020F0502020204030204" pitchFamily="34" charset="0"/>
              </a:rPr>
              <a:t>. </a:t>
            </a:r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1. Wnioskodawca zgodnie ze Szczegółowym Opisem Osi Priorytetowych PO WER jest podmiotem uprawnionym do ubiegania się o dofinansowanie w ramach właściwego </a:t>
            </a:r>
            <a:r>
              <a:rPr lang="pl-PL" dirty="0" smtClean="0">
                <a:latin typeface="Calibri" panose="020F0502020204030204" pitchFamily="34" charset="0"/>
              </a:rPr>
              <a:t>Działania/Poddziałania </a:t>
            </a:r>
            <a:r>
              <a:rPr lang="pl-PL" dirty="0">
                <a:latin typeface="Calibri" panose="020F0502020204030204" pitchFamily="34" charset="0"/>
              </a:rPr>
              <a:t>PO WER lub właściwego naboru o ile ustalono w nim kryterium dostępu zawężające listę podmiotów uprawnionych do ubiegania się o dofinansowanie.</a:t>
            </a:r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2. W przypadku projektu partnerskiego spełnione zostały wymogi dotyczące:</a:t>
            </a:r>
          </a:p>
          <a:p>
            <a:r>
              <a:rPr lang="pl-PL" dirty="0">
                <a:latin typeface="Calibri" panose="020F0502020204030204" pitchFamily="34" charset="0"/>
              </a:rPr>
              <a:t> </a:t>
            </a:r>
            <a:r>
              <a:rPr lang="pl-PL" dirty="0" smtClean="0">
                <a:latin typeface="Calibri" panose="020F0502020204030204" pitchFamily="34" charset="0"/>
              </a:rPr>
              <a:t>- </a:t>
            </a:r>
            <a:r>
              <a:rPr lang="pl-PL" sz="1600" dirty="0" smtClean="0">
                <a:latin typeface="Calibri" panose="020F0502020204030204" pitchFamily="34" charset="0"/>
              </a:rPr>
              <a:t>wyboru </a:t>
            </a:r>
            <a:r>
              <a:rPr lang="pl-PL" sz="1600" dirty="0">
                <a:latin typeface="Calibri" panose="020F0502020204030204" pitchFamily="34" charset="0"/>
              </a:rPr>
              <a:t>partnerów, o których mowa w art. 33 ust. 2-4a ustawy z dnia 11 lipca 2014 r. o zasadach realizacji programów w zakresie polityki spójności finansowanych w perspektywie 2014-2020 (o ile dotyczy); </a:t>
            </a:r>
          </a:p>
          <a:p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smtClean="0">
                <a:latin typeface="Calibri" panose="020F0502020204030204" pitchFamily="34" charset="0"/>
              </a:rPr>
              <a:t>- utworzenia </a:t>
            </a:r>
            <a:r>
              <a:rPr lang="pl-PL" sz="1600" dirty="0">
                <a:latin typeface="Calibri" panose="020F0502020204030204" pitchFamily="34" charset="0"/>
              </a:rPr>
              <a:t>albo zainicjowania partnerstwa w terminie wynikającym z art. 33 ust. 3 ustawy z dnia 11 lipca 2014 r. o zasadach realizacji programów w zakresie polityki spójności finansowanych w perspektywie 2014-2020 (o ile dotyczy) oraz zgodnym ze Szczegółowym Opisem Osi Priorytetowych PO WER tj. przed złożeniem wniosku o dofinansowanie albo przed rozpoczęciem realizacji projektu, o ile data ta jest wcześniejsza od daty złożenia wniosku o dofinansowanie.</a:t>
            </a:r>
          </a:p>
          <a:p>
            <a:r>
              <a:rPr lang="pl-PL" b="1" dirty="0" smtClean="0">
                <a:latin typeface="Calibri" panose="020F0502020204030204" pitchFamily="34" charset="0"/>
              </a:rPr>
              <a:t>Uwaga! Kryterium nr 2 – nie dotyczy. Projekt nie może być realizowany w partnerstwie.</a:t>
            </a:r>
          </a:p>
        </p:txBody>
      </p:sp>
    </p:spTree>
    <p:extLst>
      <p:ext uri="{BB962C8B-B14F-4D97-AF65-F5344CB8AC3E}">
        <p14:creationId xmlns:p14="http://schemas.microsoft.com/office/powerpoint/2010/main" val="3469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692696"/>
            <a:ext cx="856895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oceniane 0-1 – cd.</a:t>
            </a:r>
          </a:p>
          <a:p>
            <a:pPr algn="ctr"/>
            <a:endParaRPr lang="pl-PL" dirty="0" smtClean="0"/>
          </a:p>
          <a:p>
            <a:r>
              <a:rPr lang="pl-PL" dirty="0">
                <a:latin typeface="Calibri" panose="020F0502020204030204" pitchFamily="34" charset="0"/>
              </a:rPr>
              <a:t>3. Wnioskodawca oraz partnerzy krajowi (o ile dotyczy), ponoszący wydatki w danym projekcie z EFS, posiadają łączny obrót za ostatni zatwierdzony rok obrotowy zgodnie z ustawą o rachunkowości z dnia 29 września 1994 r. (Dz. U. 1994 nr 121 poz. 591 z </a:t>
            </a:r>
            <a:r>
              <a:rPr lang="pl-PL" dirty="0" err="1">
                <a:latin typeface="Calibri" panose="020F0502020204030204" pitchFamily="34" charset="0"/>
              </a:rPr>
              <a:t>późń</a:t>
            </a:r>
            <a:r>
              <a:rPr lang="pl-PL" dirty="0">
                <a:latin typeface="Calibri" panose="020F0502020204030204" pitchFamily="34" charset="0"/>
              </a:rPr>
              <a:t>. zm.) (jeśli dotyczy) lub za ostatni zamknięty i zatwierdzony rok kalendarzowy równy lub wyższy od średnich rocznych wydatków w ocenianym projekcie. 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Kryterium nie dotyczy jednostek sektora finansów publicznych (</a:t>
            </a:r>
            <a:r>
              <a:rPr lang="pl-PL" sz="1600" dirty="0" err="1">
                <a:latin typeface="Calibri" panose="020F0502020204030204" pitchFamily="34" charset="0"/>
              </a:rPr>
              <a:t>jsfp</a:t>
            </a:r>
            <a:r>
              <a:rPr lang="pl-PL" sz="1600" dirty="0">
                <a:latin typeface="Calibri" panose="020F0502020204030204" pitchFamily="34" charset="0"/>
              </a:rPr>
              <a:t>), w tym projektów partnerskich w których </a:t>
            </a:r>
            <a:r>
              <a:rPr lang="pl-PL" sz="1600" dirty="0" err="1">
                <a:latin typeface="Calibri" panose="020F0502020204030204" pitchFamily="34" charset="0"/>
              </a:rPr>
              <a:t>jsfp</a:t>
            </a:r>
            <a:r>
              <a:rPr lang="pl-PL" sz="1600" dirty="0">
                <a:latin typeface="Calibri" panose="020F0502020204030204" pitchFamily="34" charset="0"/>
              </a:rPr>
              <a:t> występują jako wnioskodawca (lider) - kryterium obrotu nie jest wówczas badane. W przypadku podmiotów niebędących jednostkami sektora finansów publicznych jako obroty należy rozumieć wartość przychodów (w tym przychodów osiągniętych z tytułu otrzymanego dofinansowania na realizację projektów) osiągniętych w ostatnim zatwierdzonym roku przez danego wnioskodawcę/ partnera (o ile dotyczy) na dzień składania wniosku o dofinansowanie. W przypadku partnerstwa kilku podmiotów badany jest łączny obrót wszystkich podmiotów wchodzących w skład partnerstwa nie będących </a:t>
            </a:r>
            <a:r>
              <a:rPr lang="pl-PL" sz="1600" dirty="0" err="1">
                <a:latin typeface="Calibri" panose="020F0502020204030204" pitchFamily="34" charset="0"/>
              </a:rPr>
              <a:t>jsfp</a:t>
            </a:r>
            <a:r>
              <a:rPr lang="pl-PL" sz="1600" dirty="0">
                <a:latin typeface="Calibri" panose="020F0502020204030204" pitchFamily="34" charset="0"/>
              </a:rPr>
              <a:t>. </a:t>
            </a:r>
          </a:p>
          <a:p>
            <a:endParaRPr lang="pl-PL" sz="1600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W przypadku projektów, w których udzielane jest wsparcie zwrotne jako obrót należy rozumieć kwotę kapitału na instrumenty zwrotne, jakim dysponowali wnioskodawca/ partnerzy (o ile dotyczy) w poprzednim zamkniętym i zatwierdzonym roku obrotowym</a:t>
            </a:r>
            <a:r>
              <a:rPr lang="pl-PL" sz="1600" dirty="0" smtClean="0">
                <a:latin typeface="Calibri" panose="020F0502020204030204" pitchFamily="34" charset="0"/>
              </a:rPr>
              <a:t>.</a:t>
            </a:r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85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692696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oceniane 0-1 – cd.</a:t>
            </a:r>
          </a:p>
          <a:p>
            <a:pPr algn="ctr"/>
            <a:endParaRPr lang="pl-PL" dirty="0" smtClean="0"/>
          </a:p>
          <a:p>
            <a:r>
              <a:rPr lang="pl-PL" dirty="0">
                <a:latin typeface="Calibri" panose="020F0502020204030204" pitchFamily="34" charset="0"/>
              </a:rPr>
              <a:t>4. Z wnioskodawcą lub partnerem/ partnerami (o ile dotyczy) nie rozwiązano w trybie natychmiastowym umowy o dofinansowanie projektu realizowanego ze środków PO WER z przyczyn leżących po jego stronie. 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Kryterium nie dotyczy jednostek sektora finansów publicznych (</a:t>
            </a:r>
            <a:r>
              <a:rPr lang="pl-PL" sz="1600" dirty="0" err="1">
                <a:latin typeface="Calibri" panose="020F0502020204030204" pitchFamily="34" charset="0"/>
              </a:rPr>
              <a:t>jsfp</a:t>
            </a:r>
            <a:r>
              <a:rPr lang="pl-PL" sz="1600" dirty="0">
                <a:latin typeface="Calibri" panose="020F0502020204030204" pitchFamily="34" charset="0"/>
              </a:rPr>
              <a:t>).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Za przyczyny leżące po stronie wnioskodawcy lub partnera/partnerów, w efekcie których doszło do rozwiązania umowy uznaje się następujące sytuacje:</a:t>
            </a:r>
          </a:p>
          <a:p>
            <a:r>
              <a:rPr lang="pl-PL" sz="1600" dirty="0">
                <a:latin typeface="Calibri" panose="020F0502020204030204" pitchFamily="34" charset="0"/>
              </a:rPr>
              <a:t>1)	Wnioskodawca/partner dopuścił się poważnych nieprawidłowości finansowych, w szczególności wykorzystał przekazane środki na cel inny niż określony w projekcie lub niezgodnie z umową,</a:t>
            </a:r>
          </a:p>
          <a:p>
            <a:r>
              <a:rPr lang="pl-PL" sz="1600" dirty="0">
                <a:latin typeface="Calibri" panose="020F0502020204030204" pitchFamily="34" charset="0"/>
              </a:rPr>
              <a:t>2)	Wnioskodawca/partner złożył lub posłużył się fałszywym oświadczeniem lub podrobionymi, przerobionymi lub stwierdzającymi nieprawdę dokumentami w celu uzyskania dofinansowania w ramach umowy, w tym uznania za kwalifikowalne wydatków ponoszonych w ramach projektu,</a:t>
            </a:r>
          </a:p>
          <a:p>
            <a:r>
              <a:rPr lang="pl-PL" sz="1600" dirty="0">
                <a:latin typeface="Calibri" panose="020F0502020204030204" pitchFamily="34" charset="0"/>
              </a:rPr>
              <a:t>3)	Wnioskodawca/partner ze swojej winy nie rozpoczął realizacji projektu w ciągu 3 miesięcy od ustalonej we wniosku początkowej daty okresu realizacji projektu</a:t>
            </a:r>
            <a:r>
              <a:rPr lang="pl-PL" sz="1600" dirty="0" smtClean="0">
                <a:latin typeface="Calibri" panose="020F0502020204030204" pitchFamily="34" charset="0"/>
              </a:rPr>
              <a:t>.</a:t>
            </a:r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91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692696"/>
            <a:ext cx="856895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oceniane 0-1 – cd.</a:t>
            </a:r>
          </a:p>
          <a:p>
            <a:pPr algn="ctr"/>
            <a:endParaRPr lang="pl-PL" dirty="0" smtClean="0"/>
          </a:p>
          <a:p>
            <a:r>
              <a:rPr lang="pl-PL" dirty="0" smtClean="0">
                <a:latin typeface="Calibri" panose="020F0502020204030204" pitchFamily="34" charset="0"/>
              </a:rPr>
              <a:t>5</a:t>
            </a:r>
            <a:r>
              <a:rPr lang="pl-PL" dirty="0">
                <a:latin typeface="Calibri" panose="020F0502020204030204" pitchFamily="34" charset="0"/>
              </a:rPr>
              <a:t>. Koszty bezpośrednie projektu </a:t>
            </a:r>
            <a:r>
              <a:rPr lang="pl-PL" u="sng" dirty="0">
                <a:latin typeface="Calibri" panose="020F0502020204030204" pitchFamily="34" charset="0"/>
              </a:rPr>
              <a:t>nie są </a:t>
            </a:r>
            <a:r>
              <a:rPr lang="pl-PL" dirty="0">
                <a:latin typeface="Calibri" panose="020F0502020204030204" pitchFamily="34" charset="0"/>
              </a:rPr>
              <a:t>rozliczane w całości kwotami ryczałtowymi określonymi przez beneficjenta. 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Metoda rozliczania kosztów bezpośrednich z zastosowaniem kwot ryczałtowych określanych przez beneficjenta ma zastosowanie tylko do projektów o wartości dofinansowania nieprzekraczającej wyrażonej w PLN równowartości 100 tys. EUR  i, jeśli jest przewidziana w ramach danego naboru, musi być stosowana dla wszystkich składanych </a:t>
            </a:r>
            <a:r>
              <a:rPr lang="pl-PL" sz="1600" dirty="0" smtClean="0">
                <a:latin typeface="Calibri" panose="020F0502020204030204" pitchFamily="34" charset="0"/>
              </a:rPr>
              <a:t>projektów. </a:t>
            </a:r>
            <a:r>
              <a:rPr lang="pl-PL" sz="1600" dirty="0">
                <a:latin typeface="Calibri" panose="020F0502020204030204" pitchFamily="34" charset="0"/>
              </a:rPr>
              <a:t>W takim przypadku Instytucja Organizująca Konkurs doprecyzowuje brzmienie kryterium w odniesieniu do danego naboru, wybierając opcję „są” albo opcję „nie są” w zależności od przyjętej w regulaminie naboru dopuszczalnej wartości kwoty dofinansowania składanych projektów, tj.: </a:t>
            </a:r>
          </a:p>
          <a:p>
            <a:r>
              <a:rPr lang="pl-PL" sz="1600" dirty="0">
                <a:latin typeface="Calibri" panose="020F0502020204030204" pitchFamily="34" charset="0"/>
              </a:rPr>
              <a:t>a)	wybór wariantu „są” – dla naborów, w których wartość dofinansowania projektu nie może przekroczyć wyrażonej w PLN równowartości 100 tys. EUR, </a:t>
            </a:r>
          </a:p>
          <a:p>
            <a:r>
              <a:rPr lang="pl-PL" sz="1600" dirty="0">
                <a:latin typeface="Calibri" panose="020F0502020204030204" pitchFamily="34" charset="0"/>
              </a:rPr>
              <a:t>b)	wybór wariantu „nie są” – dla naborów, w których wartość dofinansowania projektu musi być wyższa od wyrażonej w PLN równowartości 100 tys. EUR. </a:t>
            </a:r>
          </a:p>
          <a:p>
            <a:endParaRPr lang="pl-PL" sz="1600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W przypadku gdy IOK zakłada stosowanie w ramach naboru metody rozliczania kosztów bezpośrednich w całości kwotami ryczałtowymi lub stawkami jednostkowymi określanymi przez IOK, wybiera opcję „nie są” niezależnie od wartości dofinansowania składanych projektów. </a:t>
            </a:r>
          </a:p>
          <a:p>
            <a:endParaRPr lang="pl-PL" sz="1600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Kryterium jest weryfikowane wyłącznie na etapie przyjmowania projektu do dofinansowania.</a:t>
            </a:r>
          </a:p>
          <a:p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6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959645"/>
            <a:ext cx="86409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dostępu 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1. Uczestnikami projektu są wyłącznie osoby bierne zawodowo lub bezrobotne niezarejestrowane w powiatowych urzędach pracy, w wieku 15-29 lat z obszaru województwa lubuskiego (osoby fizyczne, które zamieszkują lub uczą się na obszarze województwa lubuskiego w rozumieniu przepisów Kodeksu Cywilnego), w tym w szczególności osoby, które utraciły zatrudnienie po 1 marca 2020 r. w wyniku pandemii COVID-19.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Co najmniej 80% osób objętych wsparciem w ramach projektu muszą stanowić osoby, które utraciły zatrudnienie po 1 marca 2020 r., w wyniku pandemii COVID-19. 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Uczestnikami projektu nie mogą być osoby należące do grupy docelowej określonej dla trybu konkursowego w poddziałaniu 1.3.1.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1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959645"/>
            <a:ext cx="86409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dostępu cd.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2. Beneficjent </a:t>
            </a:r>
            <a:r>
              <a:rPr lang="pl-PL" dirty="0">
                <a:latin typeface="Calibri" panose="020F0502020204030204" pitchFamily="34" charset="0"/>
              </a:rPr>
              <a:t>zapewnia możliwość skorzystania ze wsparcia byłym uczestnikom projektów z zakresu włączenia społecznego realizowanych w ramach celu tematycznego 9 w RPO, o ile spełniają przesłanki określone w kryterium dostępu dot. grupy docelowej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W projekcie zakłada się realizację minimalnych poziomów efektywności zatrudnieniowej dla poszczególnych grup </a:t>
            </a:r>
            <a:r>
              <a:rPr lang="pl-PL" dirty="0" smtClean="0">
                <a:latin typeface="Calibri" panose="020F0502020204030204" pitchFamily="34" charset="0"/>
              </a:rPr>
              <a:t>docelowych.</a:t>
            </a:r>
          </a:p>
          <a:p>
            <a:r>
              <a:rPr lang="pl-PL" i="1" dirty="0">
                <a:latin typeface="Calibri" panose="020F0502020204030204" pitchFamily="34" charset="0"/>
              </a:rPr>
              <a:t>Kryterium możliwe do uzupełnienia/ poprawienia.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0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959645"/>
            <a:ext cx="864096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dostępu cd.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3. W </a:t>
            </a:r>
            <a:r>
              <a:rPr lang="pl-PL" dirty="0">
                <a:latin typeface="Calibri" panose="020F0502020204030204" pitchFamily="34" charset="0"/>
              </a:rPr>
              <a:t>projekcie zakłada się realizację minimalnych poziomów efektywności zatrudnieniowej dla poszczególnych grup </a:t>
            </a:r>
            <a:r>
              <a:rPr lang="pl-PL" dirty="0" smtClean="0">
                <a:latin typeface="Calibri" panose="020F0502020204030204" pitchFamily="34" charset="0"/>
              </a:rPr>
              <a:t>docelowych</a:t>
            </a:r>
          </a:p>
          <a:p>
            <a:endParaRPr lang="pl-PL" i="1" dirty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</a:t>
            </a:r>
            <a:r>
              <a:rPr lang="pl-PL" i="1" dirty="0" smtClean="0">
                <a:latin typeface="Calibri" panose="020F0502020204030204" pitchFamily="34" charset="0"/>
              </a:rPr>
              <a:t>.</a:t>
            </a:r>
          </a:p>
          <a:p>
            <a:endParaRPr lang="pl-PL" i="1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4. Wsparcie </a:t>
            </a:r>
            <a:r>
              <a:rPr lang="pl-PL" dirty="0">
                <a:latin typeface="Calibri" panose="020F0502020204030204" pitchFamily="34" charset="0"/>
              </a:rPr>
              <a:t>realizowane w projekcie ma charakter indywidualnej i kompleksowej aktywizacji zawodowo-edukacyjnej i jest realizowane zgodnie z wymogami określonymi w Metodyce wyliczenia stawki jednostkowej aktywizacji zawodowej osób młodych niepracujących oraz stawki jednostkowej wsparcia  osób młodych pracujących w ramach Programu Operacyjnego Wiedza Edukacja Rozwój </a:t>
            </a:r>
            <a:r>
              <a:rPr lang="pl-PL" dirty="0" smtClean="0">
                <a:latin typeface="Calibri" panose="020F0502020204030204" pitchFamily="34" charset="0"/>
              </a:rPr>
              <a:t>2014-2020.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poprawienia.</a:t>
            </a: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07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628800"/>
            <a:ext cx="856895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dostępu cd.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5. Beneficjent </a:t>
            </a:r>
            <a:r>
              <a:rPr lang="pl-PL" dirty="0">
                <a:latin typeface="Calibri" panose="020F0502020204030204" pitchFamily="34" charset="0"/>
              </a:rPr>
              <a:t>spełnia łącznie następujące warunki: </a:t>
            </a:r>
          </a:p>
          <a:p>
            <a:r>
              <a:rPr lang="pl-PL" dirty="0">
                <a:latin typeface="Calibri" panose="020F0502020204030204" pitchFamily="34" charset="0"/>
              </a:rPr>
              <a:t>- zgodnie ze Szczegółowym Opisem Osi Priorytetowych POWER jest podmiotem uprawnionym do ubiegania się o dofinansowanie w ramach Poddziałania 1.2.1. </a:t>
            </a:r>
          </a:p>
          <a:p>
            <a:r>
              <a:rPr lang="pl-PL" dirty="0">
                <a:latin typeface="Calibri" panose="020F0502020204030204" pitchFamily="34" charset="0"/>
              </a:rPr>
              <a:t>- w chwili złożenia wniosku o dofinansowanie od co najmniej 3 lat prowadzi działalność w zakresie aktywizacji zawodowej na terenie województwa lubuskiego, w którym będzie realizowany projekt. </a:t>
            </a:r>
          </a:p>
          <a:p>
            <a:r>
              <a:rPr lang="pl-PL" dirty="0">
                <a:latin typeface="Calibri" panose="020F0502020204030204" pitchFamily="34" charset="0"/>
              </a:rPr>
              <a:t>- posiada siedzibę na terenie województwa lubuskiego, w którym będzie realizowany projekt. 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Projekt </a:t>
            </a:r>
            <a:r>
              <a:rPr lang="pl-PL" dirty="0">
                <a:latin typeface="Calibri" panose="020F0502020204030204" pitchFamily="34" charset="0"/>
              </a:rPr>
              <a:t>nie jest realizowany w partnerstwie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Projekt </a:t>
            </a:r>
            <a:r>
              <a:rPr lang="pl-PL" i="1" dirty="0">
                <a:latin typeface="Calibri" panose="020F0502020204030204" pitchFamily="34" charset="0"/>
              </a:rPr>
              <a:t>niespełniający kryterium jest odrzucany.</a:t>
            </a:r>
          </a:p>
        </p:txBody>
      </p:sp>
    </p:spTree>
    <p:extLst>
      <p:ext uri="{BB962C8B-B14F-4D97-AF65-F5344CB8AC3E}">
        <p14:creationId xmlns:p14="http://schemas.microsoft.com/office/powerpoint/2010/main" val="32976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 defTabSz="449263" fontAlgn="auto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defRPr/>
            </a:pP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0" defTabSz="449263" fontAlgn="auto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defRPr/>
            </a:pPr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     Termin </a:t>
            </a:r>
            <a:r>
              <a:rPr lang="pl-PL" sz="2000" b="1" dirty="0">
                <a:latin typeface="Calibri" panose="020F0502020204030204" pitchFamily="34" charset="0"/>
                <a:cs typeface="Arial" panose="020B0604020202020204" pitchFamily="34" charset="0"/>
              </a:rPr>
              <a:t>składania </a:t>
            </a:r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wniosków: </a:t>
            </a:r>
          </a:p>
          <a:p>
            <a:pPr lvl="0" defTabSz="449263" fontAlgn="auto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defRPr/>
            </a:pPr>
            <a:r>
              <a:rPr lang="sv-SE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12 – 23 kwietnia 2021 r. </a:t>
            </a:r>
            <a:endParaRPr lang="sv-SE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0" algn="ctr" defTabSz="449263" fontAlgn="auto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defRPr/>
            </a:pPr>
            <a:endParaRPr lang="pl-PL" sz="2000" b="1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0" defTabSz="449263" fontAlgn="auto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  <a:defRPr/>
            </a:pPr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     Wnioski </a:t>
            </a:r>
            <a:r>
              <a:rPr lang="pl-PL" sz="2000" b="1" dirty="0">
                <a:latin typeface="Calibri" panose="020F0502020204030204" pitchFamily="34" charset="0"/>
                <a:cs typeface="Arial" panose="020B0604020202020204" pitchFamily="34" charset="0"/>
              </a:rPr>
              <a:t>należy </a:t>
            </a:r>
            <a:r>
              <a:rPr lang="pl-PL" sz="20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składać:</a:t>
            </a:r>
            <a:endParaRPr lang="pl-PL" sz="2000" b="1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0" defTabSz="449263" eaLnBrk="0" hangingPunct="0">
              <a:spcBef>
                <a:spcPts val="8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- wyłącznie </a:t>
            </a:r>
            <a:r>
              <a:rPr lang="pl-PL" altLang="pl-PL" sz="1800" dirty="0">
                <a:latin typeface="Calibri" panose="020F0502020204030204" pitchFamily="34" charset="0"/>
                <a:cs typeface="Arial" panose="020B0604020202020204" pitchFamily="34" charset="0"/>
              </a:rPr>
              <a:t>w formie dokumentu elektronicznego za pośrednictwem Systemu Obsługi Wniosków Aplikacyjnych (SOWA), </a:t>
            </a:r>
            <a:endParaRPr lang="pl-PL" altLang="pl-PL" sz="18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0" defTabSz="449263" eaLnBrk="0" hangingPunct="0">
              <a:spcBef>
                <a:spcPts val="8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alt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- zgodnie </a:t>
            </a:r>
            <a:r>
              <a:rPr lang="pl-PL" altLang="pl-PL" sz="1800" dirty="0">
                <a:latin typeface="Calibri" panose="020F0502020204030204" pitchFamily="34" charset="0"/>
                <a:cs typeface="Arial" panose="020B0604020202020204" pitchFamily="34" charset="0"/>
              </a:rPr>
              <a:t>z Instrukcją </a:t>
            </a:r>
            <a:r>
              <a:rPr lang="pl-PL" alt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wypełniania wniosku </a:t>
            </a:r>
            <a:r>
              <a:rPr lang="pl-PL" altLang="pl-PL" sz="1800" dirty="0">
                <a:latin typeface="Calibri" panose="020F0502020204030204" pitchFamily="34" charset="0"/>
                <a:cs typeface="Arial" panose="020B0604020202020204" pitchFamily="34" charset="0"/>
              </a:rPr>
              <a:t>o dofinansowanie projektu w ramach Programu Operacyjnego Wiedza Edukacja Rozwój 2014-2020 – wersja </a:t>
            </a:r>
            <a:r>
              <a:rPr lang="pl-PL" alt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1.9 </a:t>
            </a:r>
            <a:r>
              <a:rPr lang="pl-PL" altLang="pl-PL" sz="1800" dirty="0">
                <a:latin typeface="Calibri" panose="020F0502020204030204" pitchFamily="34" charset="0"/>
                <a:cs typeface="Arial" panose="020B0604020202020204" pitchFamily="34" charset="0"/>
              </a:rPr>
              <a:t>z dnia </a:t>
            </a:r>
            <a:r>
              <a:rPr lang="pl-PL" altLang="pl-PL" sz="1800" dirty="0" smtClean="0">
                <a:latin typeface="Calibri" panose="020F0502020204030204" pitchFamily="34" charset="0"/>
                <a:cs typeface="Arial" panose="020B0604020202020204" pitchFamily="34" charset="0"/>
              </a:rPr>
              <a:t>27 września 2018 r. (zał. nr 2 do Regulaminu konkursu)</a:t>
            </a:r>
          </a:p>
          <a:p>
            <a:pPr lvl="0" defTabSz="449263" eaLnBrk="0" hangingPunct="0">
              <a:spcBef>
                <a:spcPts val="800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</a:pPr>
            <a:endParaRPr lang="pl-PL" altLang="pl-PL" sz="20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424631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926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628800"/>
            <a:ext cx="856895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dostępu cd.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6. Jeden </a:t>
            </a:r>
            <a:r>
              <a:rPr lang="pl-PL" dirty="0">
                <a:latin typeface="Calibri" panose="020F0502020204030204" pitchFamily="34" charset="0"/>
              </a:rPr>
              <a:t>podmiot może wystąpić w ramach konkursu nie więcej niż </a:t>
            </a:r>
            <a:r>
              <a:rPr lang="pl-PL" dirty="0" smtClean="0">
                <a:latin typeface="Calibri" panose="020F0502020204030204" pitchFamily="34" charset="0"/>
              </a:rPr>
              <a:t>raz.</a:t>
            </a:r>
          </a:p>
          <a:p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Projekt </a:t>
            </a:r>
            <a:r>
              <a:rPr lang="pl-PL" i="1" dirty="0">
                <a:latin typeface="Calibri" panose="020F0502020204030204" pitchFamily="34" charset="0"/>
              </a:rPr>
              <a:t>niespełniający kryterium jest odrzucany</a:t>
            </a:r>
            <a:r>
              <a:rPr lang="pl-PL" i="1" dirty="0" smtClean="0">
                <a:latin typeface="Calibri" panose="020F0502020204030204" pitchFamily="34" charset="0"/>
              </a:rPr>
              <a:t>.</a:t>
            </a:r>
          </a:p>
          <a:p>
            <a:endParaRPr lang="pl-PL" i="1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7. Projekt </a:t>
            </a:r>
            <a:r>
              <a:rPr lang="pl-PL" dirty="0">
                <a:latin typeface="Calibri" panose="020F0502020204030204" pitchFamily="34" charset="0"/>
              </a:rPr>
              <a:t>trwa nie dłużej niż do 30 czerwca 2023 r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i="1" dirty="0">
                <a:latin typeface="Calibri" panose="020F0502020204030204" pitchFamily="34" charset="0"/>
              </a:rPr>
              <a:t>Kryterium możliwe do uzupełnienia/ poprawienia.</a:t>
            </a:r>
          </a:p>
        </p:txBody>
      </p:sp>
    </p:spTree>
    <p:extLst>
      <p:ext uri="{BB962C8B-B14F-4D97-AF65-F5344CB8AC3E}">
        <p14:creationId xmlns:p14="http://schemas.microsoft.com/office/powerpoint/2010/main" val="319363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39" y="188640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5215" y="1556792"/>
            <a:ext cx="86372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horyzontalne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>
                <a:latin typeface="Calibri" panose="020F0502020204030204" pitchFamily="34" charset="0"/>
              </a:rPr>
              <a:t>W trakcie oceny nie stwierdzono niezgodności z prawodawstwem krajowym w zakresie odnoszącym się do sposobu realizacji i zakresu projektu i wnioskodawcy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</a:t>
            </a:r>
            <a:r>
              <a:rPr lang="pl-PL" i="1" dirty="0" smtClean="0">
                <a:latin typeface="Calibri" panose="020F0502020204030204" pitchFamily="34" charset="0"/>
              </a:rPr>
              <a:t>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2. </a:t>
            </a:r>
            <a:r>
              <a:rPr lang="pl-PL" dirty="0">
                <a:latin typeface="Calibri" panose="020F0502020204030204" pitchFamily="34" charset="0"/>
              </a:rPr>
              <a:t>Czy projekt jest zgodny z zasadą równości szans kobiet i mężczyzn (na podstawie standardu minimum</a:t>
            </a:r>
            <a:r>
              <a:rPr lang="pl-PL" dirty="0" smtClean="0">
                <a:latin typeface="Calibri" panose="020F0502020204030204" pitchFamily="34" charset="0"/>
              </a:rPr>
              <a:t>)?</a:t>
            </a:r>
          </a:p>
          <a:p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Kryterium </a:t>
            </a:r>
            <a:r>
              <a:rPr lang="pl-PL" i="1" dirty="0">
                <a:latin typeface="Calibri" panose="020F0502020204030204" pitchFamily="34" charset="0"/>
              </a:rPr>
              <a:t>możliwe do uzupełnienia/ poprawienia.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50381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39" y="188640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5215" y="1556792"/>
            <a:ext cx="863726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horyzontalne cd.</a:t>
            </a:r>
          </a:p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3. </a:t>
            </a:r>
            <a:r>
              <a:rPr lang="pl-PL" dirty="0">
                <a:latin typeface="Calibri" panose="020F0502020204030204" pitchFamily="34" charset="0"/>
              </a:rPr>
              <a:t>Czy projekt ma pozytywny wpływ na zasadę równości szans i niedyskryminacji, w tym dostępności dla osób z niepełnosprawnościami. </a:t>
            </a:r>
          </a:p>
          <a:p>
            <a:r>
              <a:rPr lang="pl-PL" dirty="0">
                <a:latin typeface="Calibri" panose="020F0502020204030204" pitchFamily="34" charset="0"/>
              </a:rPr>
              <a:t> </a:t>
            </a:r>
          </a:p>
          <a:p>
            <a:r>
              <a:rPr lang="pl-PL" dirty="0">
                <a:latin typeface="Calibri" panose="020F0502020204030204" pitchFamily="34" charset="0"/>
              </a:rPr>
              <a:t>Przez pozytywny wpływ należy rozumieć zapewnienie dostępności do oferowanego w projekcie wsparcia dla wszystkich jego uczestników oraz zapewnienie dostępności wszystkich produktów projektu (które nie zostały uznane za neutralne) dla wszystkich ich użytkowników, zgodnie ze standardami dostępności, stanowiącymi załącznik do Wytycznych w zakresie realizacji zasady równości szans i niedyskryminacji, w tym dostępności dla osób z niepełnosprawnościami oraz zasady równości szans kobiet i mężczyzn w ramach funduszy unijnych na lata 2014-2020</a:t>
            </a:r>
            <a:r>
              <a:rPr lang="pl-PL" dirty="0" smtClean="0">
                <a:latin typeface="Calibri" panose="020F0502020204030204" pitchFamily="34" charset="0"/>
              </a:rPr>
              <a:t>?</a:t>
            </a:r>
          </a:p>
          <a:p>
            <a:r>
              <a:rPr lang="pl-PL" i="1" dirty="0">
                <a:latin typeface="Calibri" panose="020F0502020204030204" pitchFamily="34" charset="0"/>
              </a:rPr>
              <a:t>Kryterium możliwe do uzupełnienia/ poprawienia.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4. </a:t>
            </a:r>
            <a:r>
              <a:rPr lang="pl-PL" dirty="0">
                <a:latin typeface="Calibri" panose="020F0502020204030204" pitchFamily="34" charset="0"/>
              </a:rPr>
              <a:t>Czy projekt jest zgodny z zasadą zrównoważonego rozwoju</a:t>
            </a:r>
            <a:r>
              <a:rPr lang="pl-PL" dirty="0" smtClean="0">
                <a:latin typeface="Calibri" panose="020F0502020204030204" pitchFamily="34" charset="0"/>
              </a:rPr>
              <a:t>?</a:t>
            </a:r>
          </a:p>
          <a:p>
            <a:r>
              <a:rPr lang="pl-PL" i="1" dirty="0">
                <a:latin typeface="Calibri" panose="020F0502020204030204" pitchFamily="34" charset="0"/>
              </a:rPr>
              <a:t>Kryterium możliwe do uzupełnienia/ poprawienia.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23517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124743"/>
            <a:ext cx="85726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oceniane w </a:t>
            </a:r>
            <a:r>
              <a:rPr lang="pl-PL" sz="2000" b="1" dirty="0">
                <a:latin typeface="Calibri" panose="020F0502020204030204" pitchFamily="34" charset="0"/>
              </a:rPr>
              <a:t>skali punktowej od 0 do </a:t>
            </a:r>
            <a:r>
              <a:rPr lang="pl-PL" sz="2000" b="1" dirty="0" smtClean="0">
                <a:latin typeface="Calibri" panose="020F0502020204030204" pitchFamily="34" charset="0"/>
              </a:rPr>
              <a:t>100</a:t>
            </a: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51520" y="2348880"/>
            <a:ext cx="86446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</a:rPr>
              <a:t>Pkt 3.2 </a:t>
            </a:r>
            <a:r>
              <a:rPr lang="pl-PL" dirty="0" smtClean="0">
                <a:latin typeface="Calibri" panose="020F0502020204030204" pitchFamily="34" charset="0"/>
              </a:rPr>
              <a:t>Adekwatność doboru </a:t>
            </a:r>
            <a:r>
              <a:rPr lang="pl-PL" b="1" dirty="0" smtClean="0">
                <a:latin typeface="Calibri" panose="020F0502020204030204" pitchFamily="34" charset="0"/>
              </a:rPr>
              <a:t>grupy docelowej</a:t>
            </a:r>
            <a:r>
              <a:rPr lang="pl-PL" dirty="0" smtClean="0">
                <a:latin typeface="Calibri" panose="020F0502020204030204" pitchFamily="34" charset="0"/>
              </a:rPr>
              <a:t> do właściwego celu szczegółowego PO WER oraz jakość diagnozy specyfiki tej grupy, w tym opis: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istotnych </a:t>
            </a:r>
            <a:r>
              <a:rPr lang="pl-PL" dirty="0">
                <a:latin typeface="Calibri" panose="020F0502020204030204" pitchFamily="34" charset="0"/>
              </a:rPr>
              <a:t>cech uczestników (osób lub podmiotów), którzy zostaną objęci wsparciem;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potrzeb i oczekiwań uczestników projektu w kontekście wsparcia, które ma być udzielane w ramach </a:t>
            </a:r>
            <a:r>
              <a:rPr lang="pl-PL" dirty="0" smtClean="0">
                <a:latin typeface="Calibri" panose="020F0502020204030204" pitchFamily="34" charset="0"/>
              </a:rPr>
              <a:t>projektu;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barier</a:t>
            </a:r>
            <a:r>
              <a:rPr lang="pl-PL" dirty="0">
                <a:latin typeface="Calibri" panose="020F0502020204030204" pitchFamily="34" charset="0"/>
              </a:rPr>
              <a:t>, na które napotykają uczestnicy </a:t>
            </a:r>
            <a:r>
              <a:rPr lang="pl-PL" dirty="0" smtClean="0">
                <a:latin typeface="Calibri" panose="020F0502020204030204" pitchFamily="34" charset="0"/>
              </a:rPr>
              <a:t>projektu;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sposobu </a:t>
            </a:r>
            <a:r>
              <a:rPr lang="pl-PL" dirty="0">
                <a:latin typeface="Calibri" panose="020F0502020204030204" pitchFamily="34" charset="0"/>
              </a:rPr>
              <a:t>rekrutacji uczestników projektu, w tym kryteriów rekrutacji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Waga kryterium:  max. 20/min.12</a:t>
            </a:r>
            <a:endParaRPr lang="pl-PL" i="1" dirty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0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1" y="908720"/>
            <a:ext cx="81369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000" b="1" dirty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cd.</a:t>
            </a:r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51521" y="1484784"/>
            <a:ext cx="84969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Pkt 3.1 i 4.1 T</a:t>
            </a:r>
            <a:r>
              <a:rPr lang="pl-PL" dirty="0" smtClean="0">
                <a:latin typeface="Calibri" panose="020F0502020204030204" pitchFamily="34" charset="0"/>
              </a:rPr>
              <a:t>rafność doboru i spójność </a:t>
            </a:r>
            <a:r>
              <a:rPr lang="pl-PL" b="1" dirty="0" smtClean="0">
                <a:latin typeface="Calibri" panose="020F0502020204030204" pitchFamily="34" charset="0"/>
              </a:rPr>
              <a:t>zadań</a:t>
            </a:r>
            <a:r>
              <a:rPr lang="pl-PL" dirty="0" smtClean="0">
                <a:latin typeface="Calibri" panose="020F0502020204030204" pitchFamily="34" charset="0"/>
              </a:rPr>
              <a:t> przewidzianych do realizacji w ramach projektu w tym: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uzasadnienie potrzeby realizacji zadań;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planowany sposób realizacji zadań;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uzasadnienie wyboru partnerów do realizacji poszczególnych zadań (o ile dotyczy);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adekwatność doboru wskaźników specyficznych dla danego projektu  (określonych samodzielnie przez wnioskodawcę) (o ile dotyczy),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wartości wskaźników realizacji właściwego celu szczegółowego PO WER i  wskaźników  specyficznych dla danego projektu określonych we wniosku o dofinansowanie (o ile dotyczy), które zostaną osiągnięte w ramach zadań;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sposób pomiaru wskaźników realizacji właściwego celu szczegółowego PO WER (nie dotyczy projektów pozakonkursowych PUP) i wskaźników  specyficznych dla danego projektu określonych we wniosku o dofinansowanie (o ile dotyczy);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sposób, w jaki zostanie zachowana trwałość rezultatów projektu (o ile dotyczy);</a:t>
            </a:r>
          </a:p>
          <a:p>
            <a:r>
              <a:rPr lang="pl-PL" dirty="0">
                <a:latin typeface="Calibri" panose="020F0502020204030204" pitchFamily="34" charset="0"/>
              </a:rPr>
              <a:t>oraz trafność doboru wskaźników dla rozliczenia kwot ryczałtowych i dokumentów potwierdzających ich wykonanie (o ile dotyczy</a:t>
            </a:r>
            <a:r>
              <a:rPr lang="pl-PL" dirty="0" smtClean="0">
                <a:latin typeface="Calibri" panose="020F0502020204030204" pitchFamily="34" charset="0"/>
              </a:rPr>
              <a:t>).</a:t>
            </a:r>
          </a:p>
          <a:p>
            <a:r>
              <a:rPr lang="pl-PL" i="1" dirty="0" smtClean="0">
                <a:latin typeface="Calibri" panose="020F0502020204030204" pitchFamily="34" charset="0"/>
              </a:rPr>
              <a:t>Waga kryterium 20/12</a:t>
            </a:r>
            <a:endParaRPr lang="pl-PL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09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196752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cd.</a:t>
            </a:r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51521" y="2420888"/>
            <a:ext cx="84969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Pkt 4.3 </a:t>
            </a:r>
            <a:r>
              <a:rPr lang="pl-PL" dirty="0" smtClean="0">
                <a:latin typeface="Calibri" panose="020F0502020204030204" pitchFamily="34" charset="0"/>
              </a:rPr>
              <a:t>Stopień zaangażowania </a:t>
            </a:r>
            <a:r>
              <a:rPr lang="pl-PL" b="1" dirty="0" smtClean="0">
                <a:latin typeface="Calibri" panose="020F0502020204030204" pitchFamily="34" charset="0"/>
              </a:rPr>
              <a:t>potencjału </a:t>
            </a:r>
            <a:r>
              <a:rPr lang="pl-PL" b="1" dirty="0" err="1" smtClean="0">
                <a:latin typeface="Calibri" panose="020F0502020204030204" pitchFamily="34" charset="0"/>
              </a:rPr>
              <a:t>wioskodawcy</a:t>
            </a:r>
            <a:r>
              <a:rPr lang="pl-PL" dirty="0" smtClean="0">
                <a:latin typeface="Calibri" panose="020F0502020204030204" pitchFamily="34" charset="0"/>
              </a:rPr>
              <a:t> i partnerów (o ile dotyczy), tj.: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potencjału </a:t>
            </a:r>
            <a:r>
              <a:rPr lang="pl-PL" dirty="0">
                <a:latin typeface="Calibri" panose="020F0502020204030204" pitchFamily="34" charset="0"/>
              </a:rPr>
              <a:t>kadrowego wnioskodawcy i partnerów (o ile dotyczy) planowanego do wykorzystania w ramach projektu (kluczowych osób, które zostaną zaangażowane do realizacji projektu oraz ich planowanej funkcji </a:t>
            </a: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projekcie)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potencjału technicznego, w tym sprzętowego i warunków lokalowych wnioskodawcy i partnerów (o ile dotyczy) planowanego do wykorzystania </a:t>
            </a: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ramach projektu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i="1" dirty="0" smtClean="0">
                <a:latin typeface="Calibri" panose="020F0502020204030204" pitchFamily="34" charset="0"/>
              </a:rPr>
              <a:t>Waga kryterium 10/6</a:t>
            </a:r>
            <a:endParaRPr lang="pl-PL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26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1124744"/>
            <a:ext cx="84969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2000" b="1" dirty="0" smtClean="0">
              <a:latin typeface="Calibri" panose="020F0502020204030204" pitchFamily="34" charset="0"/>
            </a:endParaRPr>
          </a:p>
          <a:p>
            <a:r>
              <a:rPr lang="pl-PL" sz="2000" b="1" dirty="0" smtClean="0">
                <a:latin typeface="Calibri" panose="020F0502020204030204" pitchFamily="34" charset="0"/>
              </a:rPr>
              <a:t>Kryteria merytoryczne cd.</a:t>
            </a:r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51522" y="1916832"/>
            <a:ext cx="849694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Pkt 4.4 </a:t>
            </a:r>
            <a:r>
              <a:rPr lang="pl-PL" dirty="0" smtClean="0">
                <a:latin typeface="Calibri" panose="020F0502020204030204" pitchFamily="34" charset="0"/>
              </a:rPr>
              <a:t>Adekwatność potencjału społecznego wnioskodawcy i partnerów (o ile dotyczy) 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obszarze wsparcia projektu;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na </a:t>
            </a:r>
            <a:r>
              <a:rPr lang="pl-PL" dirty="0">
                <a:latin typeface="Calibri" panose="020F0502020204030204" pitchFamily="34" charset="0"/>
              </a:rPr>
              <a:t>rzecz grupy docelowej, do której skierowany będzie projekt oraz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na </a:t>
            </a:r>
            <a:r>
              <a:rPr lang="pl-PL" dirty="0">
                <a:latin typeface="Calibri" panose="020F0502020204030204" pitchFamily="34" charset="0"/>
              </a:rPr>
              <a:t>określonym terytorium, którego będzie dotyczyć realizacja </a:t>
            </a:r>
            <a:r>
              <a:rPr lang="pl-PL" dirty="0" smtClean="0">
                <a:latin typeface="Calibri" panose="020F0502020204030204" pitchFamily="34" charset="0"/>
              </a:rPr>
              <a:t>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</a:rPr>
              <a:t>do zakresu realizacji projektu, w tym uzasadnienie dlaczego doświadczenie wnioskodawcy i partnerów (o ile dotyczy) jest adekwatne do zakresu realizacji projektu, z uwzględnieniem dotychczasowej działalności wnioskodawcy i partnerów (o ile dotyczy). </a:t>
            </a:r>
            <a:endParaRPr lang="pl-PL" dirty="0" smtClean="0">
              <a:latin typeface="Calibri" panose="020F0502020204030204" pitchFamily="34" charset="0"/>
            </a:endParaRPr>
          </a:p>
          <a:p>
            <a:endParaRPr lang="pl-PL" dirty="0" smtClean="0"/>
          </a:p>
          <a:p>
            <a:r>
              <a:rPr lang="pl-PL" i="1" dirty="0" smtClean="0">
                <a:latin typeface="Calibri" panose="020F0502020204030204" pitchFamily="34" charset="0"/>
              </a:rPr>
              <a:t>Waga kryterium: 15/9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 smtClean="0">
                <a:latin typeface="Calibri" panose="020F0502020204030204" pitchFamily="34" charset="0"/>
              </a:rPr>
              <a:t>Uwaga: </a:t>
            </a:r>
          </a:p>
          <a:p>
            <a:r>
              <a:rPr lang="pl-PL" dirty="0" smtClean="0">
                <a:latin typeface="Calibri" panose="020F0502020204030204" pitchFamily="34" charset="0"/>
              </a:rPr>
              <a:t>Zgodnie z </a:t>
            </a:r>
            <a:r>
              <a:rPr lang="pl-PL" i="1" dirty="0" smtClean="0">
                <a:latin typeface="Calibri" panose="020F0502020204030204" pitchFamily="34" charset="0"/>
              </a:rPr>
              <a:t>Instrukcją wypełniania wniosku o dofinansowanie projektu w ramach PO WER </a:t>
            </a:r>
            <a:r>
              <a:rPr lang="pl-PL" dirty="0" smtClean="0">
                <a:latin typeface="Calibri" panose="020F0502020204030204" pitchFamily="34" charset="0"/>
              </a:rPr>
              <a:t>co do zasady powyższe przesłanki powinny być spełnione łącznie.</a:t>
            </a: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41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2" y="959645"/>
            <a:ext cx="835292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Kryteria merytoryczne cd.</a:t>
            </a:r>
            <a:endParaRPr lang="pl-PL" b="1" dirty="0" smtClean="0">
              <a:latin typeface="Calibri" panose="020F0502020204030204" pitchFamily="34" charset="0"/>
            </a:endParaRPr>
          </a:p>
          <a:p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  <a:p>
            <a:pPr algn="ctr"/>
            <a:endParaRPr lang="pl-PL" b="1" dirty="0" smtClean="0">
              <a:latin typeface="Calibri" panose="020F0502020204030204" pitchFamily="34" charset="0"/>
            </a:endParaRPr>
          </a:p>
          <a:p>
            <a:pPr algn="ctr"/>
            <a:endParaRPr lang="pl-PL" b="1" dirty="0">
              <a:latin typeface="Calibri" panose="020F0502020204030204" pitchFamily="34" charset="0"/>
            </a:endParaRPr>
          </a:p>
        </p:txBody>
      </p:sp>
      <p:pic>
        <p:nvPicPr>
          <p:cNvPr id="4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51522" y="1916832"/>
            <a:ext cx="849694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</a:rPr>
              <a:t>Pkt 4.5 </a:t>
            </a:r>
            <a:r>
              <a:rPr lang="pl-PL" dirty="0" smtClean="0">
                <a:latin typeface="Calibri" panose="020F0502020204030204" pitchFamily="34" charset="0"/>
              </a:rPr>
              <a:t>Sposób zarządzania projektem w kontekście zakresu zadań w projekcie.</a:t>
            </a:r>
          </a:p>
          <a:p>
            <a:r>
              <a:rPr lang="pl-PL" i="1" dirty="0" smtClean="0">
                <a:latin typeface="Calibri" panose="020F0502020204030204" pitchFamily="34" charset="0"/>
              </a:rPr>
              <a:t>Waga kryterium 5/3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</a:rPr>
              <a:t>3.1.2. (cały wniosek</a:t>
            </a:r>
            <a:r>
              <a:rPr lang="pl-PL" b="1" dirty="0" smtClean="0">
                <a:latin typeface="Calibri" panose="020F0502020204030204" pitchFamily="34" charset="0"/>
              </a:rPr>
              <a:t>) </a:t>
            </a:r>
            <a:r>
              <a:rPr lang="pl-PL" dirty="0" smtClean="0">
                <a:latin typeface="Calibri" panose="020F0502020204030204" pitchFamily="34" charset="0"/>
              </a:rPr>
              <a:t>Uzasadnienie potrzeby realizacji projektu w kontekście właściwego celu szczegółowego PO WER.</a:t>
            </a:r>
          </a:p>
          <a:p>
            <a:r>
              <a:rPr lang="pl-PL" i="1" dirty="0" smtClean="0">
                <a:latin typeface="Calibri" panose="020F0502020204030204" pitchFamily="34" charset="0"/>
              </a:rPr>
              <a:t>Waga kryterium </a:t>
            </a:r>
            <a:r>
              <a:rPr lang="pl-PL" i="1" dirty="0">
                <a:latin typeface="Calibri" panose="020F0502020204030204" pitchFamily="34" charset="0"/>
              </a:rPr>
              <a:t>15/9</a:t>
            </a:r>
            <a:endParaRPr lang="pl-PL" i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 </a:t>
            </a:r>
          </a:p>
          <a:p>
            <a:r>
              <a:rPr lang="pl-PL" b="1" dirty="0" smtClean="0">
                <a:latin typeface="Calibri" panose="020F0502020204030204" pitchFamily="34" charset="0"/>
              </a:rPr>
              <a:t>V. </a:t>
            </a:r>
            <a:r>
              <a:rPr lang="pl-PL" dirty="0" smtClean="0">
                <a:latin typeface="Calibri" panose="020F0502020204030204" pitchFamily="34" charset="0"/>
              </a:rPr>
              <a:t>Prawidłowość budżetu projektu, w tym: </a:t>
            </a:r>
          </a:p>
          <a:p>
            <a:pPr lvl="0"/>
            <a:r>
              <a:rPr lang="pl-PL" sz="1600" dirty="0" smtClean="0">
                <a:latin typeface="Calibri" panose="020F0502020204030204" pitchFamily="34" charset="0"/>
              </a:rPr>
              <a:t>a) zgodność </a:t>
            </a:r>
            <a:r>
              <a:rPr lang="pl-PL" sz="1600" dirty="0">
                <a:latin typeface="Calibri" panose="020F0502020204030204" pitchFamily="34" charset="0"/>
              </a:rPr>
              <a:t>wydatków z Wytycznymi w zakresie kwalifikowalności wydatków w ramach EFRR, EFS i FS na lata 2014-2020, w szczególności niezbędność wydatków do osiągania celów projektu,</a:t>
            </a:r>
          </a:p>
          <a:p>
            <a:pPr lvl="0"/>
            <a:r>
              <a:rPr lang="pl-PL" sz="1600" dirty="0" smtClean="0">
                <a:latin typeface="Calibri" panose="020F0502020204030204" pitchFamily="34" charset="0"/>
              </a:rPr>
              <a:t>b) zgodność </a:t>
            </a:r>
            <a:r>
              <a:rPr lang="pl-PL" sz="1600" dirty="0">
                <a:latin typeface="Calibri" panose="020F0502020204030204" pitchFamily="34" charset="0"/>
              </a:rPr>
              <a:t>z </a:t>
            </a:r>
            <a:r>
              <a:rPr lang="pl-PL" sz="1600" dirty="0" err="1">
                <a:latin typeface="Calibri" panose="020F0502020204030204" pitchFamily="34" charset="0"/>
              </a:rPr>
              <a:t>SzOOP</a:t>
            </a:r>
            <a:r>
              <a:rPr lang="pl-PL" sz="1600" dirty="0">
                <a:latin typeface="Calibri" panose="020F0502020204030204" pitchFamily="34" charset="0"/>
              </a:rPr>
              <a:t> w zakresie wymaganego poziomu cross-</a:t>
            </a:r>
            <a:r>
              <a:rPr lang="pl-PL" sz="1600" dirty="0" err="1">
                <a:latin typeface="Calibri" panose="020F0502020204030204" pitchFamily="34" charset="0"/>
              </a:rPr>
              <a:t>financingu</a:t>
            </a:r>
            <a:r>
              <a:rPr lang="pl-PL" sz="1600" dirty="0">
                <a:latin typeface="Calibri" panose="020F0502020204030204" pitchFamily="34" charset="0"/>
              </a:rPr>
              <a:t>, wkładu własnego oraz pomocy publicznej,</a:t>
            </a:r>
          </a:p>
          <a:p>
            <a:pPr lvl="0"/>
            <a:r>
              <a:rPr lang="pl-PL" sz="1600" dirty="0" smtClean="0">
                <a:latin typeface="Calibri" panose="020F0502020204030204" pitchFamily="34" charset="0"/>
              </a:rPr>
              <a:t>c) zgodność </a:t>
            </a:r>
            <a:r>
              <a:rPr lang="pl-PL" sz="1600" dirty="0">
                <a:latin typeface="Calibri" panose="020F0502020204030204" pitchFamily="34" charset="0"/>
              </a:rPr>
              <a:t>ze stawkami jednostkowymi (o ile dotyczy) oraz standardem i cenami rynkowymi określonymi w regulaminie konkursu lub wezwaniu do złożenia wniosku o dofinansowanie projektu pozakonkursowego,</a:t>
            </a:r>
          </a:p>
          <a:p>
            <a:r>
              <a:rPr lang="pl-PL" sz="1600" dirty="0" smtClean="0">
                <a:latin typeface="Calibri" panose="020F0502020204030204" pitchFamily="34" charset="0"/>
              </a:rPr>
              <a:t>d) w </a:t>
            </a:r>
            <a:r>
              <a:rPr lang="pl-PL" sz="1600" dirty="0">
                <a:latin typeface="Calibri" panose="020F0502020204030204" pitchFamily="34" charset="0"/>
              </a:rPr>
              <a:t>ramach kwot ryczałtowych (o ile dotyczy) - wykazanie uzasadnienia racjonalności i niezbędności każdego wydatku w budżecie projektu</a:t>
            </a:r>
            <a:r>
              <a:rPr lang="pl-PL" sz="1600" dirty="0" smtClean="0">
                <a:latin typeface="Calibri" panose="020F0502020204030204" pitchFamily="34" charset="0"/>
              </a:rPr>
              <a:t>.</a:t>
            </a:r>
          </a:p>
          <a:p>
            <a:r>
              <a:rPr lang="pl-PL" sz="1600" i="1" dirty="0" smtClean="0">
                <a:latin typeface="Calibri" panose="020F0502020204030204" pitchFamily="34" charset="0"/>
              </a:rPr>
              <a:t>Waga kryterium </a:t>
            </a:r>
            <a:r>
              <a:rPr lang="pl-PL" sz="1600" i="1" dirty="0">
                <a:latin typeface="Calibri" panose="020F0502020204030204" pitchFamily="34" charset="0"/>
              </a:rPr>
              <a:t>15/0</a:t>
            </a:r>
          </a:p>
        </p:txBody>
      </p:sp>
    </p:spTree>
    <p:extLst>
      <p:ext uri="{BB962C8B-B14F-4D97-AF65-F5344CB8AC3E}">
        <p14:creationId xmlns:p14="http://schemas.microsoft.com/office/powerpoint/2010/main" val="1226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516073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Kryteria premiujące</a:t>
            </a: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algn="ctr"/>
            <a:r>
              <a:rPr lang="pl-PL" sz="2000" b="1" dirty="0" smtClean="0">
                <a:latin typeface="Calibri" panose="020F0502020204030204" pitchFamily="34" charset="0"/>
              </a:rPr>
              <a:t> </a:t>
            </a:r>
            <a:endParaRPr lang="pl-PL" sz="2000" b="1" dirty="0">
              <a:latin typeface="Calibri" panose="020F05020202040302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51520" y="2305506"/>
            <a:ext cx="85689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dirty="0">
                <a:latin typeface="Calibri" panose="020F0502020204030204" pitchFamily="34" charset="0"/>
              </a:rPr>
              <a:t>Oceniający dokonuje sprawdzenia spełniania przez projekt </a:t>
            </a:r>
            <a:r>
              <a:rPr lang="pl-PL" dirty="0" smtClean="0">
                <a:latin typeface="Calibri" panose="020F0502020204030204" pitchFamily="34" charset="0"/>
              </a:rPr>
              <a:t>kryteriów premiujących </a:t>
            </a:r>
            <a:r>
              <a:rPr lang="pl-PL" dirty="0">
                <a:latin typeface="Calibri" panose="020F0502020204030204" pitchFamily="34" charset="0"/>
              </a:rPr>
              <a:t>tylko </a:t>
            </a:r>
            <a:r>
              <a:rPr lang="pl-PL" dirty="0" smtClean="0">
                <a:latin typeface="Calibri" panose="020F0502020204030204" pitchFamily="34" charset="0"/>
              </a:rPr>
              <a:t>wtedy, jeśli </a:t>
            </a:r>
            <a:r>
              <a:rPr lang="pl-PL" dirty="0">
                <a:latin typeface="Calibri" panose="020F0502020204030204" pitchFamily="34" charset="0"/>
              </a:rPr>
              <a:t>przyznał wnioskowi co najmniej 60% punktów w poszczególnych kryteriach oceny merytorycznej, dla których ustalono minimalny próg punktowy.</a:t>
            </a:r>
          </a:p>
          <a:p>
            <a:pPr marL="342900" indent="-342900">
              <a:buFont typeface="+mj-lt"/>
              <a:buAutoNum type="arabicPeriod"/>
            </a:pPr>
            <a:endParaRPr lang="pl-PL" dirty="0" smtClean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 smtClean="0">
                <a:latin typeface="Calibri" panose="020F0502020204030204" pitchFamily="34" charset="0"/>
              </a:rPr>
              <a:t>Projektodawca </a:t>
            </a:r>
            <a:r>
              <a:rPr lang="pl-PL" dirty="0">
                <a:latin typeface="Calibri" panose="020F0502020204030204" pitchFamily="34" charset="0"/>
              </a:rPr>
              <a:t>w chwili złożenia wniosku o dofinansowanie posiada co najmniej</a:t>
            </a:r>
            <a:r>
              <a:rPr lang="pl-PL" dirty="0" smtClean="0">
                <a:latin typeface="Calibri" panose="020F0502020204030204" pitchFamily="34" charset="0"/>
              </a:rPr>
              <a:t>: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- 3-letnie </a:t>
            </a:r>
            <a:r>
              <a:rPr lang="pl-PL" dirty="0">
                <a:latin typeface="Calibri" panose="020F0502020204030204" pitchFamily="34" charset="0"/>
              </a:rPr>
              <a:t>doświadczenie w zakresie aktywizacji zawodowej osób młodych - 5 </a:t>
            </a:r>
            <a:r>
              <a:rPr lang="pl-PL" dirty="0" smtClean="0">
                <a:latin typeface="Calibri" panose="020F0502020204030204" pitchFamily="34" charset="0"/>
              </a:rPr>
              <a:t>pkt</a:t>
            </a:r>
          </a:p>
          <a:p>
            <a:pPr marL="285750" indent="-285750">
              <a:buFontTx/>
              <a:buChar char="-"/>
            </a:pPr>
            <a:endParaRPr lang="pl-PL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- 3-letnie </a:t>
            </a:r>
            <a:r>
              <a:rPr lang="pl-PL" dirty="0">
                <a:latin typeface="Calibri" panose="020F0502020204030204" pitchFamily="34" charset="0"/>
              </a:rPr>
              <a:t>doświadczenie w realizacji przedsięwzięć niefinansowanych ze środków europejskich, związanych z prowadzeniem aktywizacji zawodowej osób młodych - 10 </a:t>
            </a:r>
            <a:r>
              <a:rPr lang="pl-PL" dirty="0" smtClean="0">
                <a:latin typeface="Calibri" panose="020F0502020204030204" pitchFamily="34" charset="0"/>
              </a:rPr>
              <a:t>pkt</a:t>
            </a:r>
          </a:p>
          <a:p>
            <a:pPr marL="285750" indent="-285750">
              <a:buFontTx/>
              <a:buChar char="-"/>
            </a:pPr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Punkty nie sumują się.</a:t>
            </a:r>
          </a:p>
          <a:p>
            <a:pPr marL="285750" indent="-285750">
              <a:buFontTx/>
              <a:buChar char="-"/>
            </a:pPr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73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052736"/>
            <a:ext cx="895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Kryteria premiujące cd.</a:t>
            </a: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algn="ctr"/>
            <a:r>
              <a:rPr lang="pl-PL" sz="2000" b="1" dirty="0" smtClean="0">
                <a:latin typeface="Calibri" panose="020F0502020204030204" pitchFamily="34" charset="0"/>
              </a:rPr>
              <a:t> </a:t>
            </a:r>
            <a:endParaRPr lang="pl-PL" sz="2000" b="1" dirty="0">
              <a:latin typeface="Calibri" panose="020F05020202040302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79512" y="1556792"/>
            <a:ext cx="86409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dirty="0" smtClean="0">
                <a:latin typeface="Calibri" panose="020F0502020204030204" pitchFamily="34" charset="0"/>
              </a:rPr>
              <a:t>2. W </a:t>
            </a:r>
            <a:r>
              <a:rPr lang="pl-PL" dirty="0">
                <a:latin typeface="Calibri" panose="020F0502020204030204" pitchFamily="34" charset="0"/>
              </a:rPr>
              <a:t>chwili złożenia wniosku o dofinansowanie beneficjent posiada status organizacji </a:t>
            </a:r>
            <a:r>
              <a:rPr lang="pl-PL" dirty="0" smtClean="0">
                <a:latin typeface="Calibri" panose="020F0502020204030204" pitchFamily="34" charset="0"/>
              </a:rPr>
              <a:t>pożytku publicznego. - 10 pkt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3</a:t>
            </a:r>
            <a:r>
              <a:rPr lang="pl-PL" dirty="0">
                <a:latin typeface="Calibri" panose="020F0502020204030204" pitchFamily="34" charset="0"/>
              </a:rPr>
              <a:t>. Projekt jest skierowany w co najmniej 20 % do osób zamieszkujących (w rozumieniu przepisów Kodeksu cywilnego) miasta średnie lub miasta tracące funkcje społeczno-gospodarcze</a:t>
            </a:r>
            <a:r>
              <a:rPr lang="pl-PL" dirty="0" smtClean="0">
                <a:latin typeface="Calibri" panose="020F0502020204030204" pitchFamily="34" charset="0"/>
              </a:rPr>
              <a:t>. – 4 pkt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4</a:t>
            </a:r>
            <a:r>
              <a:rPr lang="pl-PL" dirty="0">
                <a:latin typeface="Calibri" panose="020F0502020204030204" pitchFamily="34" charset="0"/>
              </a:rPr>
              <a:t>. Projekt jest skierowany w co najmniej 20 % do osób o niskich kwalifikacjach i/lub osób opiekujących się dziećmi i/lub osobami wymagającymi wsparcia w codziennym funkcjonowaniu</a:t>
            </a:r>
            <a:r>
              <a:rPr lang="pl-PL" dirty="0" smtClean="0">
                <a:latin typeface="Calibri" panose="020F0502020204030204" pitchFamily="34" charset="0"/>
              </a:rPr>
              <a:t>. – 4 pkt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5. Wnioskodawca zapewni, że do realizacji projektu zostanie zatrudniona osoba z niepełnosprawnością w wymiarze co najmniej ½ etatu</a:t>
            </a:r>
            <a:r>
              <a:rPr lang="pl-PL" dirty="0" smtClean="0">
                <a:latin typeface="Calibri" panose="020F0502020204030204" pitchFamily="34" charset="0"/>
              </a:rPr>
              <a:t>. – 5 pkt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6</a:t>
            </a:r>
            <a:r>
              <a:rPr lang="pl-PL" dirty="0">
                <a:latin typeface="Calibri" panose="020F0502020204030204" pitchFamily="34" charset="0"/>
              </a:rPr>
              <a:t>. Beneficjent zapewni wykorzystanie niestandardowych metod docierania / rekrutacji do projektu potencjalnych uczestników (we wniosku o dofinansowanie zawarty został opis sposobu dotarcia do osób wymagających wsparcia</a:t>
            </a:r>
            <a:r>
              <a:rPr lang="pl-PL" dirty="0" smtClean="0">
                <a:latin typeface="Calibri" panose="020F0502020204030204" pitchFamily="34" charset="0"/>
              </a:rPr>
              <a:t>). – 5 pkt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</p:txBody>
      </p:sp>
      <p:pic>
        <p:nvPicPr>
          <p:cNvPr id="6" name="Obraz 5" descr="http://aleksandrow-lodzki.pl/wp-content/uploads/2017/09/firm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338626"/>
            <a:ext cx="1226185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222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95536" y="1028751"/>
            <a:ext cx="83169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Za </a:t>
            </a:r>
            <a:r>
              <a:rPr lang="pl-PL" dirty="0">
                <a:latin typeface="Calibri" panose="020F0502020204030204" pitchFamily="34" charset="0"/>
              </a:rPr>
              <a:t>datę wpływu wniosku o dofinansowanie projektu należy uznać datę złożenia wersji elektronicznej wniosku w </a:t>
            </a:r>
            <a:r>
              <a:rPr lang="pl-PL" dirty="0" smtClean="0">
                <a:latin typeface="Calibri" panose="020F0502020204030204" pitchFamily="34" charset="0"/>
              </a:rPr>
              <a:t>SOWA. System jest dostosowany do potrzeb użytkowników z niepełnosprawnościami. 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Wnioski </a:t>
            </a:r>
            <a:r>
              <a:rPr lang="pl-PL" dirty="0">
                <a:latin typeface="Calibri" panose="020F0502020204030204" pitchFamily="34" charset="0"/>
              </a:rPr>
              <a:t>złożone </a:t>
            </a:r>
            <a:r>
              <a:rPr lang="pl-PL" dirty="0" smtClean="0">
                <a:latin typeface="Calibri" panose="020F0502020204030204" pitchFamily="34" charset="0"/>
              </a:rPr>
              <a:t>przed dniem uruchomienia naboru i po terminie zamknięcia konkursu będą odrzucane za pośrednictwem SOWA.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Wnioski </a:t>
            </a:r>
            <a:r>
              <a:rPr lang="pl-PL" dirty="0">
                <a:latin typeface="Calibri" panose="020F0502020204030204" pitchFamily="34" charset="0"/>
              </a:rPr>
              <a:t>przesłane w inny </a:t>
            </a:r>
            <a:r>
              <a:rPr lang="pl-PL" dirty="0" smtClean="0">
                <a:latin typeface="Calibri" panose="020F0502020204030204" pitchFamily="34" charset="0"/>
              </a:rPr>
              <a:t>sposób niż za pomocą SOWA, </a:t>
            </a:r>
            <a:r>
              <a:rPr lang="pl-PL" dirty="0">
                <a:latin typeface="Calibri" panose="020F0502020204030204" pitchFamily="34" charset="0"/>
              </a:rPr>
              <a:t>np. faksem, pocztą tradycyjną czy pocztą elektroniczną zostaną pozostawione bez rozpatrzenia.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 </a:t>
            </a:r>
            <a:r>
              <a:rPr lang="pl-PL" dirty="0">
                <a:latin typeface="Calibri" panose="020F0502020204030204" pitchFamily="34" charset="0"/>
              </a:rPr>
              <a:t>wnioskiem o dofinansowanie projektu nie należy składać żadnych załączników, bowiem nie będą one brane pod uwagę w trakcie oceny wniosku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Złożenie </a:t>
            </a:r>
            <a:r>
              <a:rPr lang="pl-PL" dirty="0">
                <a:latin typeface="Calibri" panose="020F0502020204030204" pitchFamily="34" charset="0"/>
              </a:rPr>
              <a:t>wniosku o dofinansowanie projektu w systemie SOWA oznacza potwierdzenie zgodności z prawdą oświadczeń zawartych w sekcji VIII </a:t>
            </a:r>
            <a:r>
              <a:rPr lang="pl-PL" dirty="0" smtClean="0">
                <a:latin typeface="Calibri" panose="020F0502020204030204" pitchFamily="34" charset="0"/>
              </a:rPr>
              <a:t>wniosku.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u="sng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u="sng" dirty="0" smtClean="0">
                <a:latin typeface="Calibri" panose="020F0502020204030204" pitchFamily="34" charset="0"/>
              </a:rPr>
              <a:t>Dane </a:t>
            </a:r>
            <a:r>
              <a:rPr lang="pl-PL" u="sng" dirty="0">
                <a:latin typeface="Calibri" panose="020F0502020204030204" pitchFamily="34" charset="0"/>
              </a:rPr>
              <a:t>teleadresowe Wnioskodawcy podawane we wniosku muszą być aktualne</a:t>
            </a:r>
            <a:r>
              <a:rPr lang="pl-PL" dirty="0" smtClean="0">
                <a:latin typeface="Calibri" panose="020F0502020204030204" pitchFamily="34" charset="0"/>
              </a:rPr>
              <a:t>. Korespondencja pisemna przesyłana będzie na adres siedziby wskazany w pkt 2.6 wniosku. 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87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516073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Negocjacje </a:t>
            </a:r>
            <a:r>
              <a:rPr lang="pl-PL" sz="2000" b="1" dirty="0">
                <a:latin typeface="Calibri" panose="020F0502020204030204" pitchFamily="34" charset="0"/>
              </a:rPr>
              <a:t>wniosku o dofinansowanie </a:t>
            </a:r>
            <a:r>
              <a:rPr lang="pl-PL" sz="2000" b="1" dirty="0" smtClean="0">
                <a:latin typeface="Calibri" panose="020F0502020204030204" pitchFamily="34" charset="0"/>
              </a:rPr>
              <a:t>projektu</a:t>
            </a: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algn="ctr"/>
            <a:r>
              <a:rPr lang="pl-PL" sz="2000" b="1" dirty="0" smtClean="0">
                <a:latin typeface="Calibri" panose="020F0502020204030204" pitchFamily="34" charset="0"/>
              </a:rPr>
              <a:t> </a:t>
            </a:r>
            <a:endParaRPr lang="pl-PL" sz="2000" b="1" dirty="0">
              <a:latin typeface="Calibri" panose="020F05020202040302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51520" y="2305506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Calibri" panose="020F0502020204030204" pitchFamily="34" charset="0"/>
              </a:rPr>
              <a:t>IOK wysyła do Wnioskodawców, których projekty zostały skierowane do negocjacji, pismo informujące o możliwości podjęcia negocjacji. 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Niepodjęcie negocjacji w wyznaczonym terminie oznacza negatywną ocenę kryterium kończącego negocjacje i brak możliwości przyznania dofinansowania.</a:t>
            </a:r>
          </a:p>
          <a:p>
            <a:endParaRPr lang="pl-PL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Negocjacje </a:t>
            </a:r>
            <a:r>
              <a:rPr lang="pl-PL" dirty="0">
                <a:latin typeface="Calibri" panose="020F0502020204030204" pitchFamily="34" charset="0"/>
              </a:rPr>
              <a:t>obejmują wszystkie kwestie wskazane przez oceniających w </a:t>
            </a:r>
            <a:r>
              <a:rPr lang="pl-PL" dirty="0" smtClean="0">
                <a:latin typeface="Calibri" panose="020F0502020204030204" pitchFamily="34" charset="0"/>
              </a:rPr>
              <a:t>kartach </a:t>
            </a:r>
            <a:r>
              <a:rPr lang="pl-PL" dirty="0">
                <a:latin typeface="Calibri" panose="020F0502020204030204" pitchFamily="34" charset="0"/>
              </a:rPr>
              <a:t>oceny </a:t>
            </a:r>
            <a:r>
              <a:rPr lang="pl-PL" dirty="0" smtClean="0">
                <a:latin typeface="Calibri" panose="020F0502020204030204" pitchFamily="34" charset="0"/>
              </a:rPr>
              <a:t>merytorycznej oraz </a:t>
            </a:r>
            <a:r>
              <a:rPr lang="pl-PL" dirty="0">
                <a:latin typeface="Calibri" panose="020F0502020204030204" pitchFamily="34" charset="0"/>
              </a:rPr>
              <a:t>ewentualnie dodatkowe kwestie wskazane przez przewodniczącego KOP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Są </a:t>
            </a:r>
            <a:r>
              <a:rPr lang="pl-PL" dirty="0">
                <a:latin typeface="Calibri" panose="020F0502020204030204" pitchFamily="34" charset="0"/>
              </a:rPr>
              <a:t>przeprowadzane pisemnie, za pomocą </a:t>
            </a:r>
            <a:r>
              <a:rPr lang="pl-PL" dirty="0" smtClean="0">
                <a:latin typeface="Calibri" panose="020F0502020204030204" pitchFamily="34" charset="0"/>
              </a:rPr>
              <a:t>SOWA</a:t>
            </a:r>
            <a:r>
              <a:rPr lang="pl-PL" dirty="0">
                <a:latin typeface="Calibri" panose="020F0502020204030204" pitchFamily="34" charset="0"/>
              </a:rPr>
              <a:t>. Wniosek skorygowany po ocenie merytorycznej (tj. w trakcie negocjacji) należy złożyć w formie dokumentu elektronicznego za pośrednictwem </a:t>
            </a:r>
            <a:r>
              <a:rPr lang="pl-PL" dirty="0" smtClean="0">
                <a:latin typeface="Calibri" panose="020F0502020204030204" pitchFamily="34" charset="0"/>
              </a:rPr>
              <a:t>SOWA </a:t>
            </a:r>
            <a:r>
              <a:rPr lang="pl-PL" dirty="0">
                <a:latin typeface="Calibri" panose="020F0502020204030204" pitchFamily="34" charset="0"/>
              </a:rPr>
              <a:t>wraz z Oświadczeniem dotyczącym wprowadzonych zmian do wniosku o dofinansowanie </a:t>
            </a:r>
            <a:r>
              <a:rPr lang="pl-PL" dirty="0" smtClean="0">
                <a:latin typeface="Calibri" panose="020F0502020204030204" pitchFamily="34" charset="0"/>
              </a:rPr>
              <a:t>projektu (zał</a:t>
            </a:r>
            <a:r>
              <a:rPr lang="pl-PL" dirty="0">
                <a:latin typeface="Calibri" panose="020F0502020204030204" pitchFamily="34" charset="0"/>
              </a:rPr>
              <a:t>. nr 17 do Regulaminu </a:t>
            </a:r>
            <a:r>
              <a:rPr lang="pl-PL" dirty="0" smtClean="0">
                <a:latin typeface="Calibri" panose="020F0502020204030204" pitchFamily="34" charset="0"/>
              </a:rPr>
              <a:t>konkursu).</a:t>
            </a:r>
            <a:endParaRPr lang="pl-PL" dirty="0">
              <a:latin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910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251520" y="1516073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Negocjacje i rozstrzygnięcie konkursu</a:t>
            </a:r>
          </a:p>
          <a:p>
            <a:pPr algn="ctr"/>
            <a:endParaRPr lang="pl-PL" sz="2000" b="1" dirty="0">
              <a:latin typeface="Calibri" panose="020F0502020204030204" pitchFamily="34" charset="0"/>
            </a:endParaRPr>
          </a:p>
          <a:p>
            <a:pPr algn="ctr"/>
            <a:r>
              <a:rPr lang="pl-PL" sz="2000" b="1" dirty="0" smtClean="0">
                <a:latin typeface="Calibri" panose="020F0502020204030204" pitchFamily="34" charset="0"/>
              </a:rPr>
              <a:t> </a:t>
            </a:r>
            <a:endParaRPr lang="pl-PL" sz="2000" b="1" dirty="0">
              <a:latin typeface="Calibri" panose="020F0502020204030204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51520" y="2305506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dirty="0" smtClean="0">
                <a:latin typeface="Calibri" panose="020F0502020204030204" pitchFamily="34" charset="0"/>
              </a:rPr>
              <a:t>Jeżeli </a:t>
            </a:r>
            <a:r>
              <a:rPr lang="pl-PL" dirty="0">
                <a:latin typeface="Calibri" panose="020F0502020204030204" pitchFamily="34" charset="0"/>
              </a:rPr>
              <a:t>w trakcie negocjacji: </a:t>
            </a:r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pl-PL" dirty="0" smtClean="0">
                <a:latin typeface="Calibri" panose="020F0502020204030204" pitchFamily="34" charset="0"/>
              </a:rPr>
              <a:t>do </a:t>
            </a:r>
            <a:r>
              <a:rPr lang="pl-PL" dirty="0">
                <a:latin typeface="Calibri" panose="020F0502020204030204" pitchFamily="34" charset="0"/>
              </a:rPr>
              <a:t>wniosku nie zostaną wprowadzone </a:t>
            </a:r>
            <a:r>
              <a:rPr lang="pl-PL" dirty="0" smtClean="0">
                <a:latin typeface="Calibri" panose="020F0502020204030204" pitchFamily="34" charset="0"/>
              </a:rPr>
              <a:t>wskazane korekty lub </a:t>
            </a:r>
          </a:p>
          <a:p>
            <a:pPr marL="285750" lvl="0" indent="-285750">
              <a:buFontTx/>
              <a:buChar char="-"/>
            </a:pPr>
            <a:r>
              <a:rPr lang="pl-PL" dirty="0" smtClean="0">
                <a:latin typeface="Calibri" panose="020F0502020204030204" pitchFamily="34" charset="0"/>
              </a:rPr>
              <a:t>KOP </a:t>
            </a:r>
            <a:r>
              <a:rPr lang="pl-PL" dirty="0">
                <a:latin typeface="Calibri" panose="020F0502020204030204" pitchFamily="34" charset="0"/>
              </a:rPr>
              <a:t>nie uzyska od Wnioskodawcy </a:t>
            </a:r>
            <a:r>
              <a:rPr lang="pl-PL" dirty="0" smtClean="0">
                <a:latin typeface="Calibri" panose="020F0502020204030204" pitchFamily="34" charset="0"/>
              </a:rPr>
              <a:t>żądanych informacji </a:t>
            </a:r>
            <a:r>
              <a:rPr lang="pl-PL" dirty="0">
                <a:latin typeface="Calibri" panose="020F0502020204030204" pitchFamily="34" charset="0"/>
              </a:rPr>
              <a:t>i </a:t>
            </a:r>
            <a:r>
              <a:rPr lang="pl-PL" dirty="0" smtClean="0">
                <a:latin typeface="Calibri" panose="020F0502020204030204" pitchFamily="34" charset="0"/>
              </a:rPr>
              <a:t>wyjaśnień lub </a:t>
            </a:r>
          </a:p>
          <a:p>
            <a:pPr marL="285750" lvl="0" indent="-285750">
              <a:buFontTx/>
              <a:buChar char="-"/>
            </a:pPr>
            <a:r>
              <a:rPr lang="pl-PL" dirty="0" smtClean="0">
                <a:latin typeface="Calibri" panose="020F0502020204030204" pitchFamily="34" charset="0"/>
              </a:rPr>
              <a:t>do </a:t>
            </a:r>
            <a:r>
              <a:rPr lang="pl-PL" dirty="0">
                <a:latin typeface="Calibri" panose="020F0502020204030204" pitchFamily="34" charset="0"/>
              </a:rPr>
              <a:t>wniosku zostały wprowadzone inne zmiany nie wynikające z </a:t>
            </a:r>
            <a:r>
              <a:rPr lang="pl-PL" dirty="0" smtClean="0">
                <a:latin typeface="Calibri" panose="020F0502020204030204" pitchFamily="34" charset="0"/>
              </a:rPr>
              <a:t>kart oceny, uwag </a:t>
            </a:r>
            <a:r>
              <a:rPr lang="pl-PL" dirty="0">
                <a:latin typeface="Calibri" panose="020F0502020204030204" pitchFamily="34" charset="0"/>
              </a:rPr>
              <a:t>Przewodniczącego KOP lub ustaleń wynikających z procesu </a:t>
            </a:r>
            <a:r>
              <a:rPr lang="pl-PL" dirty="0" smtClean="0">
                <a:latin typeface="Calibri" panose="020F0502020204030204" pitchFamily="34" charset="0"/>
              </a:rPr>
              <a:t>negocjacji, </a:t>
            </a:r>
            <a:endParaRPr lang="pl-PL" dirty="0">
              <a:latin typeface="Calibri" panose="020F0502020204030204" pitchFamily="34" charset="0"/>
            </a:endParaRPr>
          </a:p>
          <a:p>
            <a:endParaRPr lang="pl-PL" b="1" u="sng" dirty="0" smtClean="0">
              <a:latin typeface="Calibri" panose="020F0502020204030204" pitchFamily="34" charset="0"/>
            </a:endParaRPr>
          </a:p>
          <a:p>
            <a:r>
              <a:rPr lang="pl-PL" b="1" u="sng" dirty="0" smtClean="0">
                <a:latin typeface="Calibri" panose="020F0502020204030204" pitchFamily="34" charset="0"/>
              </a:rPr>
              <a:t>negocjacje </a:t>
            </a:r>
            <a:r>
              <a:rPr lang="pl-PL" b="1" u="sng" dirty="0">
                <a:latin typeface="Calibri" panose="020F0502020204030204" pitchFamily="34" charset="0"/>
              </a:rPr>
              <a:t>kończą się z wynikiem negatywnym – niespełnione zostaje Kryterium kończące negocjacje wniosku o dofinansowanie </a:t>
            </a:r>
            <a:r>
              <a:rPr lang="pl-PL" b="1" u="sng" dirty="0" smtClean="0">
                <a:latin typeface="Calibri" panose="020F0502020204030204" pitchFamily="34" charset="0"/>
              </a:rPr>
              <a:t>projektu.</a:t>
            </a:r>
          </a:p>
          <a:p>
            <a:endParaRPr lang="pl-PL" b="1" u="sng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Rozstrzygnięcie konkursu nastąpi </a:t>
            </a:r>
            <a:r>
              <a:rPr lang="pl-PL" dirty="0">
                <a:latin typeface="Calibri" panose="020F0502020204030204" pitchFamily="34" charset="0"/>
              </a:rPr>
              <a:t>całościowo – tj. </a:t>
            </a:r>
            <a:r>
              <a:rPr lang="pl-PL" dirty="0" smtClean="0">
                <a:latin typeface="Calibri" panose="020F0502020204030204" pitchFamily="34" charset="0"/>
              </a:rPr>
              <a:t>łącznie </a:t>
            </a:r>
            <a:r>
              <a:rPr lang="pl-PL" dirty="0">
                <a:latin typeface="Calibri" panose="020F0502020204030204" pitchFamily="34" charset="0"/>
              </a:rPr>
              <a:t>dla wszystkich projektów po zakończeniu procesu </a:t>
            </a:r>
            <a:r>
              <a:rPr lang="pl-PL" dirty="0" smtClean="0">
                <a:latin typeface="Calibri" panose="020F0502020204030204" pitchFamily="34" charset="0"/>
              </a:rPr>
              <a:t>negocjacji.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9058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512" y="1335118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2000" b="1" dirty="0">
                <a:latin typeface="Calibri" panose="020F0502020204030204" pitchFamily="34" charset="0"/>
              </a:rPr>
              <a:t>Obowiązki informacyjno-promocyjne</a:t>
            </a:r>
          </a:p>
        </p:txBody>
      </p:sp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79512" y="1844824"/>
            <a:ext cx="885698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pl-PL" sz="1400" dirty="0" smtClean="0">
              <a:latin typeface="Calibri" panose="020F0502020204030204" pitchFamily="34" charset="0"/>
            </a:endParaRPr>
          </a:p>
          <a:p>
            <a:pPr>
              <a:buNone/>
            </a:pPr>
            <a:endParaRPr lang="pl-PL" sz="1400" dirty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dirty="0" smtClean="0">
                <a:latin typeface="Calibri" panose="020F0502020204030204" pitchFamily="34" charset="0"/>
              </a:rPr>
              <a:t>Obowiązkiem beneficjenta jest poinformowanie opinii publicznej  oraz podmiotów i osób uczestniczących w projekcie o uzyskanym dofinansowaniu. W tym celu należy stosować oznaczenia: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znak Unii Europejskiej;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znak Funduszy Europejskich;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Calibri" panose="020F0502020204030204" pitchFamily="34" charset="0"/>
              </a:rPr>
              <a:t>barwy Rzeczypospolitej Polskiej</a:t>
            </a:r>
            <a:r>
              <a:rPr lang="pl-PL" dirty="0" smtClean="0">
                <a:latin typeface="Calibri" panose="020F0502020204030204" pitchFamily="34" charset="0"/>
              </a:rPr>
              <a:t>  - barwy RP występują tylko i wyłącznie w wersji </a:t>
            </a:r>
            <a:r>
              <a:rPr lang="pl-PL" dirty="0" err="1" smtClean="0">
                <a:latin typeface="Calibri" panose="020F0502020204030204" pitchFamily="34" charset="0"/>
              </a:rPr>
              <a:t>pełnokolorowej</a:t>
            </a:r>
            <a:r>
              <a:rPr lang="pl-PL" dirty="0" smtClean="0">
                <a:latin typeface="Calibri" panose="020F0502020204030204" pitchFamily="34" charset="0"/>
              </a:rPr>
              <a:t>. Nie można stosować barw RP w wersji achromatycznej i monochromatycznej. Są przypadki, kiedy nie umieszcza się barw RP, o których mowa w  Podręczniku wnioskodawcy i beneficjenta programów polityki spójności.</a:t>
            </a: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Znak </a:t>
            </a:r>
            <a:r>
              <a:rPr lang="pl-PL" dirty="0">
                <a:latin typeface="Calibri" panose="020F0502020204030204" pitchFamily="34" charset="0"/>
              </a:rPr>
              <a:t>Funduszy Europejskich, barwy RP oraz znak Unii Europejskiej </a:t>
            </a:r>
            <a:r>
              <a:rPr lang="pl-PL" dirty="0" smtClean="0">
                <a:latin typeface="Calibri" panose="020F0502020204030204" pitchFamily="34" charset="0"/>
              </a:rPr>
              <a:t>należy </a:t>
            </a:r>
            <a:r>
              <a:rPr lang="pl-PL" dirty="0">
                <a:latin typeface="Calibri" panose="020F0502020204030204" pitchFamily="34" charset="0"/>
              </a:rPr>
              <a:t>zawsze </a:t>
            </a:r>
            <a:r>
              <a:rPr lang="pl-PL" dirty="0" smtClean="0">
                <a:latin typeface="Calibri" panose="020F0502020204030204" pitchFamily="34" charset="0"/>
              </a:rPr>
              <a:t>umieszczać </a:t>
            </a:r>
            <a:r>
              <a:rPr lang="pl-PL" dirty="0">
                <a:latin typeface="Calibri" panose="020F0502020204030204" pitchFamily="34" charset="0"/>
              </a:rPr>
              <a:t>w widocznym </a:t>
            </a:r>
            <a:r>
              <a:rPr lang="pl-PL" dirty="0" smtClean="0">
                <a:latin typeface="Calibri" panose="020F0502020204030204" pitchFamily="34" charset="0"/>
              </a:rPr>
              <a:t>miejscu, a ich </a:t>
            </a:r>
            <a:r>
              <a:rPr lang="pl-PL" dirty="0">
                <a:latin typeface="Calibri" panose="020F0502020204030204" pitchFamily="34" charset="0"/>
              </a:rPr>
              <a:t>miejsce oraz wielkość </a:t>
            </a:r>
            <a:r>
              <a:rPr lang="pl-PL" dirty="0" smtClean="0">
                <a:latin typeface="Calibri" panose="020F0502020204030204" pitchFamily="34" charset="0"/>
              </a:rPr>
              <a:t>muszą być </a:t>
            </a:r>
            <a:r>
              <a:rPr lang="pl-PL" dirty="0">
                <a:latin typeface="Calibri" panose="020F0502020204030204" pitchFamily="34" charset="0"/>
              </a:rPr>
              <a:t>odpowiednie do  rodzaju i skali materiału, przedmiotu lub dokumentu. Z</a:t>
            </a:r>
            <a:r>
              <a:rPr lang="pl-PL" dirty="0" smtClean="0">
                <a:latin typeface="Calibri" panose="020F0502020204030204" pitchFamily="34" charset="0"/>
              </a:rPr>
              <a:t>naki </a:t>
            </a:r>
            <a:r>
              <a:rPr lang="pl-PL" dirty="0">
                <a:latin typeface="Calibri" panose="020F0502020204030204" pitchFamily="34" charset="0"/>
              </a:rPr>
              <a:t>i </a:t>
            </a:r>
            <a:r>
              <a:rPr lang="pl-PL" dirty="0" smtClean="0">
                <a:latin typeface="Calibri" panose="020F0502020204030204" pitchFamily="34" charset="0"/>
              </a:rPr>
              <a:t>napisy muszą być czytelne </a:t>
            </a:r>
            <a:r>
              <a:rPr lang="pl-PL" dirty="0">
                <a:latin typeface="Calibri" panose="020F0502020204030204" pitchFamily="34" charset="0"/>
              </a:rPr>
              <a:t>dla odbiorcy i wyraźnie widoczne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endParaRPr lang="pl-PL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9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83207" y="1052736"/>
            <a:ext cx="88569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Calibri" panose="020F0502020204030204" pitchFamily="34" charset="0"/>
              </a:rPr>
              <a:t>Oznaczeniu podlegają: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wszystkie </a:t>
            </a:r>
            <a:r>
              <a:rPr lang="pl-PL" dirty="0">
                <a:latin typeface="Calibri" panose="020F0502020204030204" pitchFamily="34" charset="0"/>
              </a:rPr>
              <a:t>działania informacyjne i promocyjne dotyczące projektu (np. ulotki, broszury, publikacje, notatki prasowe, strony internetowe</a:t>
            </a:r>
            <a:r>
              <a:rPr lang="pl-PL" dirty="0" smtClean="0">
                <a:latin typeface="Calibri" panose="020F050202020403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wszystkie </a:t>
            </a:r>
            <a:r>
              <a:rPr lang="pl-PL" dirty="0">
                <a:latin typeface="Calibri" panose="020F0502020204030204" pitchFamily="34" charset="0"/>
              </a:rPr>
              <a:t>dokumenty związane z realizacją projektu, które beneficjent podaje do wiadomości publicznej, np. </a:t>
            </a:r>
            <a:r>
              <a:rPr lang="pl-PL" dirty="0" smtClean="0">
                <a:latin typeface="Calibri" panose="020F0502020204030204" pitchFamily="34" charset="0"/>
              </a:rPr>
              <a:t>dokumentacja przetargowa,</a:t>
            </a:r>
            <a:r>
              <a:rPr lang="pl-PL" dirty="0">
                <a:latin typeface="Calibri" panose="020F0502020204030204" pitchFamily="34" charset="0"/>
              </a:rPr>
              <a:t>	</a:t>
            </a:r>
            <a:r>
              <a:rPr lang="pl-PL" dirty="0" smtClean="0">
                <a:latin typeface="Calibri" panose="020F0502020204030204" pitchFamily="34" charset="0"/>
              </a:rPr>
              <a:t>dokumenty </a:t>
            </a:r>
            <a:r>
              <a:rPr lang="pl-PL" dirty="0">
                <a:latin typeface="Calibri" panose="020F0502020204030204" pitchFamily="34" charset="0"/>
              </a:rPr>
              <a:t>i materiały dla osób i podmiotów uczestniczących w projekcie (np. zaświadczenia, certyfikaty, zaproszenia, materiały informacyjne, programy szkoleń </a:t>
            </a:r>
            <a:r>
              <a:rPr lang="pl-PL" dirty="0" smtClean="0">
                <a:latin typeface="Calibri" panose="020F0502020204030204" pitchFamily="34" charset="0"/>
              </a:rPr>
              <a:t>i warsztatów</a:t>
            </a:r>
            <a:r>
              <a:rPr lang="pl-PL" dirty="0">
                <a:latin typeface="Calibri" panose="020F0502020204030204" pitchFamily="34" charset="0"/>
              </a:rPr>
              <a:t>, listy obecności); </a:t>
            </a:r>
            <a:endParaRPr lang="pl-PL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miejsca realizacji współfinansowanego </a:t>
            </a:r>
            <a:r>
              <a:rPr lang="pl-PL" dirty="0" smtClean="0">
                <a:latin typeface="Calibri" panose="020F0502020204030204" pitchFamily="34" charset="0"/>
              </a:rPr>
              <a:t>przedsięwzięcia (należy umieścić </a:t>
            </a:r>
            <a:r>
              <a:rPr lang="pl-PL" dirty="0">
                <a:latin typeface="Calibri" panose="020F0502020204030204" pitchFamily="34" charset="0"/>
              </a:rPr>
              <a:t>plakat w miejscu realizacji </a:t>
            </a:r>
            <a:r>
              <a:rPr lang="pl-PL" dirty="0" smtClean="0">
                <a:latin typeface="Calibri" panose="020F0502020204030204" pitchFamily="34" charset="0"/>
              </a:rPr>
              <a:t>projektu, umieścić </a:t>
            </a:r>
            <a:r>
              <a:rPr lang="pl-PL" dirty="0">
                <a:latin typeface="Calibri" panose="020F0502020204030204" pitchFamily="34" charset="0"/>
              </a:rPr>
              <a:t>opis projektu na stronie internetowej (jeśli istnieje</a:t>
            </a:r>
            <a:r>
              <a:rPr lang="pl-PL" dirty="0" smtClean="0">
                <a:latin typeface="Calibri" panose="020F0502020204030204" pitchFamily="34" charset="0"/>
              </a:rPr>
              <a:t>),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latin typeface="Calibri" panose="020F0502020204030204" pitchFamily="34" charset="0"/>
              </a:rPr>
              <a:t>n</a:t>
            </a:r>
            <a:r>
              <a:rPr lang="pl-PL" dirty="0" smtClean="0">
                <a:latin typeface="Calibri" panose="020F0502020204030204" pitchFamily="34" charset="0"/>
              </a:rPr>
              <a:t>ależy również przekazywać </a:t>
            </a:r>
            <a:r>
              <a:rPr lang="pl-PL" dirty="0">
                <a:latin typeface="Calibri" panose="020F0502020204030204" pitchFamily="34" charset="0"/>
              </a:rPr>
              <a:t>osobom i podmiotom uczestniczącym w projekcie informację, że projekt uzyskał </a:t>
            </a:r>
            <a:r>
              <a:rPr lang="pl-PL" dirty="0" smtClean="0">
                <a:latin typeface="Calibri" panose="020F0502020204030204" pitchFamily="34" charset="0"/>
              </a:rPr>
              <a:t>dofinansowanie.</a:t>
            </a:r>
            <a:endParaRPr lang="pl-PL" dirty="0">
              <a:latin typeface="Calibri" panose="020F0502020204030204" pitchFamily="34" charset="0"/>
            </a:endParaRPr>
          </a:p>
          <a:p>
            <a:pPr>
              <a:buNone/>
            </a:pPr>
            <a:endParaRPr lang="pl-PL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dirty="0" smtClean="0">
                <a:latin typeface="Calibri" panose="020F0502020204030204" pitchFamily="34" charset="0"/>
              </a:rPr>
              <a:t>Należy dokumentować </a:t>
            </a:r>
            <a:r>
              <a:rPr lang="pl-PL" dirty="0">
                <a:latin typeface="Calibri" panose="020F0502020204030204" pitchFamily="34" charset="0"/>
              </a:rPr>
              <a:t>działania informacyjne i promocyjne prowadzone w ramach projektu (w formie papierowej lub </a:t>
            </a:r>
            <a:r>
              <a:rPr lang="pl-PL" dirty="0" smtClean="0">
                <a:latin typeface="Calibri" panose="020F0502020204030204" pitchFamily="34" charset="0"/>
              </a:rPr>
              <a:t>elektronicznej).</a:t>
            </a:r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r>
              <a:rPr lang="pl-PL" sz="1600" dirty="0" smtClean="0">
                <a:latin typeface="Calibri" panose="020F0502020204030204" pitchFamily="34" charset="0"/>
              </a:rPr>
              <a:t>Zasady </a:t>
            </a:r>
            <a:r>
              <a:rPr lang="pl-PL" sz="1600" dirty="0">
                <a:latin typeface="Calibri" panose="020F0502020204030204" pitchFamily="34" charset="0"/>
              </a:rPr>
              <a:t>wypełniania obowiązków informacyjno-promocyjnych oraz wskazówki dla wnioskodawców ubiegających się o dofinansowanie</a:t>
            </a:r>
            <a:r>
              <a:rPr lang="pl-PL" sz="1600" b="1" dirty="0">
                <a:latin typeface="Calibri" panose="020F0502020204030204" pitchFamily="34" charset="0"/>
              </a:rPr>
              <a:t> </a:t>
            </a:r>
            <a:r>
              <a:rPr lang="pl-PL" sz="1600" dirty="0">
                <a:latin typeface="Calibri" panose="020F0502020204030204" pitchFamily="34" charset="0"/>
              </a:rPr>
              <a:t>(np. jak zaplanować działania informacyjne i promocyjne, jakie działania nie są zalecane, na co zwrócić uwagę, planując budżet projektu) opisane są w </a:t>
            </a:r>
            <a:r>
              <a:rPr lang="pl-PL" sz="1600" i="1" dirty="0">
                <a:latin typeface="Calibri" panose="020F0502020204030204" pitchFamily="34" charset="0"/>
              </a:rPr>
              <a:t>Podręczniku wnioskodawcy i beneficjenta programów polityki spójności 2014-2020 w zakresie informacji i promocji.  </a:t>
            </a:r>
            <a:endParaRPr lang="pl-PL" sz="1600" dirty="0">
              <a:latin typeface="Calibri" panose="020F0502020204030204" pitchFamily="34" charset="0"/>
            </a:endParaRPr>
          </a:p>
          <a:p>
            <a:r>
              <a:rPr lang="pl-PL" sz="1600" dirty="0">
                <a:latin typeface="Calibri" panose="020F0502020204030204" pitchFamily="34" charset="0"/>
              </a:rPr>
              <a:t>Materiały </a:t>
            </a:r>
            <a:r>
              <a:rPr lang="pl-PL" sz="1600" dirty="0" smtClean="0">
                <a:latin typeface="Calibri" panose="020F0502020204030204" pitchFamily="34" charset="0"/>
              </a:rPr>
              <a:t>informacyjno-promocyjne </a:t>
            </a:r>
            <a:r>
              <a:rPr lang="pl-PL" sz="1600" dirty="0">
                <a:latin typeface="Calibri" panose="020F0502020204030204" pitchFamily="34" charset="0"/>
              </a:rPr>
              <a:t>są dostępne do pobrania na stronie: https://www.funduszeeuropejskie.gov.pl</a:t>
            </a:r>
          </a:p>
          <a:p>
            <a:endParaRPr lang="pl-PL" i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30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16632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251520" y="1124744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buNone/>
            </a:pPr>
            <a:endParaRPr lang="pl-PL" sz="2000" b="1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pl-PL" sz="2000" b="1" dirty="0" smtClean="0">
                <a:latin typeface="Calibri" panose="020F0502020204030204" pitchFamily="34" charset="0"/>
              </a:rPr>
              <a:t>Zasada </a:t>
            </a:r>
            <a:r>
              <a:rPr lang="pl-PL" sz="2000" b="1" dirty="0">
                <a:latin typeface="Calibri" panose="020F0502020204030204" pitchFamily="34" charset="0"/>
              </a:rPr>
              <a:t>równości szans i niedyskryminacji, </a:t>
            </a:r>
          </a:p>
          <a:p>
            <a:pPr>
              <a:spcBef>
                <a:spcPts val="0"/>
              </a:spcBef>
              <a:buNone/>
            </a:pPr>
            <a:r>
              <a:rPr lang="pl-PL" sz="2000" b="1" dirty="0">
                <a:latin typeface="Calibri" panose="020F0502020204030204" pitchFamily="34" charset="0"/>
              </a:rPr>
              <a:t>w tym dostępności dla osób z niepełnosprawnościami</a:t>
            </a:r>
          </a:p>
          <a:p>
            <a:pPr>
              <a:buNone/>
            </a:pPr>
            <a:r>
              <a:rPr lang="pl-PL" dirty="0">
                <a:latin typeface="Calibri" panose="020F0502020204030204" pitchFamily="34" charset="0"/>
              </a:rPr>
              <a:t>	</a:t>
            </a:r>
          </a:p>
          <a:p>
            <a:pPr>
              <a:buNone/>
            </a:pPr>
            <a:r>
              <a:rPr lang="pl-PL" dirty="0" smtClean="0">
                <a:latin typeface="Calibri" panose="020F0502020204030204" pitchFamily="34" charset="0"/>
              </a:rPr>
              <a:t>Projektodawca </a:t>
            </a:r>
            <a:r>
              <a:rPr lang="pl-PL" dirty="0">
                <a:latin typeface="Calibri" panose="020F0502020204030204" pitchFamily="34" charset="0"/>
              </a:rPr>
              <a:t>zobowiązany jest przedstawić we wniosku o dofinansowanie projektu sposób realizacji zasady równości szans i niedyskryminacji, w tym dostępności dla osób z niepełnosprawnościami w ramach </a:t>
            </a:r>
            <a:r>
              <a:rPr lang="pl-PL" dirty="0" smtClean="0">
                <a:latin typeface="Calibri" panose="020F0502020204030204" pitchFamily="34" charset="0"/>
              </a:rPr>
              <a:t>projektu.</a:t>
            </a:r>
          </a:p>
          <a:p>
            <a:pPr algn="ctr">
              <a:buNone/>
            </a:pPr>
            <a:endParaRPr lang="pl-PL" b="1" dirty="0" smtClean="0">
              <a:latin typeface="Calibri" panose="020F0502020204030204" pitchFamily="34" charset="0"/>
            </a:endParaRPr>
          </a:p>
          <a:p>
            <a:pPr algn="ctr">
              <a:buNone/>
            </a:pPr>
            <a:endParaRPr lang="pl-PL" b="1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sz="2000" b="1" dirty="0" smtClean="0">
                <a:latin typeface="Calibri" panose="020F0502020204030204" pitchFamily="34" charset="0"/>
              </a:rPr>
              <a:t>Zasada </a:t>
            </a:r>
            <a:r>
              <a:rPr lang="pl-PL" sz="2000" b="1" dirty="0">
                <a:latin typeface="Calibri" panose="020F0502020204030204" pitchFamily="34" charset="0"/>
              </a:rPr>
              <a:t>równości szans kobiet i mężczyzn </a:t>
            </a:r>
            <a:endParaRPr lang="pl-PL" sz="2000" b="1" dirty="0" smtClean="0">
              <a:latin typeface="Calibri" panose="020F0502020204030204" pitchFamily="34" charset="0"/>
            </a:endParaRPr>
          </a:p>
          <a:p>
            <a:pPr>
              <a:buNone/>
            </a:pPr>
            <a:endParaRPr lang="pl-PL" b="1" dirty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dirty="0" smtClean="0">
                <a:latin typeface="Calibri" panose="020F0502020204030204" pitchFamily="34" charset="0"/>
              </a:rPr>
              <a:t>We </a:t>
            </a:r>
            <a:r>
              <a:rPr lang="pl-PL" dirty="0">
                <a:latin typeface="Calibri" panose="020F0502020204030204" pitchFamily="34" charset="0"/>
              </a:rPr>
              <a:t>wniosku o dofinansowanie projektu należy zawrzeć analizę sytuacji </a:t>
            </a:r>
            <a:r>
              <a:rPr lang="pl-PL" dirty="0" smtClean="0">
                <a:latin typeface="Calibri" panose="020F0502020204030204" pitchFamily="34" charset="0"/>
              </a:rPr>
              <a:t>kobiet i </a:t>
            </a:r>
            <a:r>
              <a:rPr lang="pl-PL" dirty="0">
                <a:latin typeface="Calibri" panose="020F0502020204030204" pitchFamily="34" charset="0"/>
              </a:rPr>
              <a:t>mężczyzn na danym obszarze oraz ocenę wpływu projektu na sytuację płci. Wyniki przeprowadzonej analizy powinny być podstawą do planowania działań i doboru </a:t>
            </a:r>
            <a:r>
              <a:rPr lang="pl-PL" dirty="0" smtClean="0">
                <a:latin typeface="Calibri" panose="020F0502020204030204" pitchFamily="34" charset="0"/>
              </a:rPr>
              <a:t>instrumentów, odpowiednich </a:t>
            </a:r>
            <a:r>
              <a:rPr lang="pl-PL" dirty="0">
                <a:latin typeface="Calibri" panose="020F0502020204030204" pitchFamily="34" charset="0"/>
              </a:rPr>
              <a:t>do zdefiniowanych problemów.</a:t>
            </a:r>
          </a:p>
          <a:p>
            <a:pPr algn="just">
              <a:buNone/>
            </a:pP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21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1">
            <a:extLst>
              <a:ext uri="{FF2B5EF4-FFF2-40B4-BE49-F238E27FC236}">
                <a16:creationId xmlns:a16="http://schemas.microsoft.com/office/drawing/2014/main" id="{0D392359-1B9A-47D4-B173-D6D88EC08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788" y="346075"/>
            <a:ext cx="3040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112643" name="Text Box 2">
            <a:extLst>
              <a:ext uri="{FF2B5EF4-FFF2-40B4-BE49-F238E27FC236}">
                <a16:creationId xmlns:a16="http://schemas.microsoft.com/office/drawing/2014/main" id="{BDDB1447-1A6B-43B4-8E91-5A89787EF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844824"/>
            <a:ext cx="7224464" cy="410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1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1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latin typeface="Calibri" panose="020F0502020204030204" pitchFamily="34" charset="0"/>
              </a:rPr>
              <a:t>Dziękuję </a:t>
            </a:r>
            <a:r>
              <a:rPr lang="pl-PL" altLang="pl-PL" sz="1800" b="1" dirty="0">
                <a:latin typeface="Calibri" panose="020F0502020204030204" pitchFamily="34" charset="0"/>
              </a:rPr>
              <a:t>za </a:t>
            </a:r>
            <a:r>
              <a:rPr lang="pl-PL" altLang="pl-PL" sz="1800" b="1" dirty="0" smtClean="0">
                <a:latin typeface="Calibri" panose="020F0502020204030204" pitchFamily="34" charset="0"/>
              </a:rPr>
              <a:t>uwagę.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 smtClean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800" dirty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pl-PL" sz="1800" b="1" dirty="0">
                <a:latin typeface="Calibri" panose="020F0502020204030204" pitchFamily="34" charset="0"/>
              </a:rPr>
              <a:t>IOK udziela wyjaśnień </a:t>
            </a:r>
            <a:r>
              <a:rPr lang="pl-PL" sz="1800" dirty="0">
                <a:latin typeface="Calibri" panose="020F0502020204030204" pitchFamily="34" charset="0"/>
              </a:rPr>
              <a:t>w kwestiach dotyczących konkursu: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telefonicznie - pod nr.  68 456 56 04 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pod adresem poczty elektronicznej: efs@wup.zgora.pl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l-PL" sz="1800" dirty="0">
                <a:latin typeface="Calibri" panose="020F0502020204030204" pitchFamily="34" charset="0"/>
              </a:rPr>
              <a:t>w siedzibie WUP w Zielonej Górze, ul. Wyspiańskiego 15, pokój 311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1400" dirty="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Symbol zastępczy zawartości 4">
            <a:extLst>
              <a:ext uri="{FF2B5EF4-FFF2-40B4-BE49-F238E27FC236}">
                <a16:creationId xmlns:a16="http://schemas.microsoft.com/office/drawing/2014/main" id="{60F0F44B-B54B-4C03-95B7-FF9F75EBD7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39" y="185738"/>
            <a:ext cx="6560121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80351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431539" y="1916832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2000" b="1" dirty="0" smtClean="0">
                <a:latin typeface="Calibri" panose="020F0502020204030204" pitchFamily="34" charset="0"/>
              </a:rPr>
              <a:t>Termin złożenia wniosku a COVID-19</a:t>
            </a:r>
          </a:p>
          <a:p>
            <a:pPr lvl="0"/>
            <a:endParaRPr lang="pl-PL" sz="2000" b="1" dirty="0">
              <a:latin typeface="Calibri" panose="020F0502020204030204" pitchFamily="34" charset="0"/>
            </a:endParaRPr>
          </a:p>
          <a:p>
            <a:pPr lvl="0"/>
            <a:endParaRPr lang="pl-PL" sz="2000" b="1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Jeśli uchybienie terminowi na złożenie wniosku wynika bezpośrednio z wystąpienia COVID-19, a opóźnienie nie przekroczyło 14 dni, IOK może uznać wniosek za złożony z zachowaniem terminu.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Pismo o konieczności wydłużenia terminu składania wniosku musi zostać złożone przez Wnioskodawcę w terminie umożliwiającym IOK podjęcie decyzji.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Pismo wykazujące, że uchybienie terminowi było wynikiem okoliczności bezpośrednio powiązanej z COVID-19, należy złożyć na adres e-mail </a:t>
            </a:r>
            <a:r>
              <a:rPr lang="pl-PL" dirty="0" smtClean="0">
                <a:latin typeface="Calibri" panose="020F0502020204030204" pitchFamily="34" charset="0"/>
                <a:hlinkClick r:id="rId3"/>
              </a:rPr>
              <a:t>efs@wup.zgora.pl</a:t>
            </a:r>
            <a:r>
              <a:rPr lang="pl-PL" dirty="0" smtClean="0">
                <a:latin typeface="Calibri" panose="020F0502020204030204" pitchFamily="34" charset="0"/>
              </a:rPr>
              <a:t>.  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55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1940" y="18573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79512" y="1340768"/>
            <a:ext cx="896448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latin typeface="Calibri" panose="020F0502020204030204" pitchFamily="34" charset="0"/>
              </a:rPr>
              <a:t>Sposób komunikacji pomiędzy IP a Wnioskodawcą</a:t>
            </a:r>
          </a:p>
          <a:p>
            <a:endParaRPr lang="pl-PL" sz="1600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zakresie złożenia wniosku </a:t>
            </a:r>
            <a:r>
              <a:rPr lang="pl-PL" dirty="0" smtClean="0">
                <a:latin typeface="Calibri" panose="020F0502020204030204" pitchFamily="34" charset="0"/>
              </a:rPr>
              <a:t>- za </a:t>
            </a:r>
            <a:r>
              <a:rPr lang="pl-PL" dirty="0">
                <a:latin typeface="Calibri" panose="020F0502020204030204" pitchFamily="34" charset="0"/>
              </a:rPr>
              <a:t>pośrednictwem </a:t>
            </a:r>
            <a:r>
              <a:rPr lang="pl-PL" dirty="0" smtClean="0">
                <a:latin typeface="Calibri" panose="020F0502020204030204" pitchFamily="34" charset="0"/>
              </a:rPr>
              <a:t>systemu SOWA</a:t>
            </a:r>
            <a:r>
              <a:rPr lang="pl-PL" dirty="0">
                <a:latin typeface="Calibri" panose="020F0502020204030204" pitchFamily="34" charset="0"/>
              </a:rPr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 zakresie </a:t>
            </a:r>
            <a:r>
              <a:rPr lang="pl-PL" dirty="0" smtClean="0">
                <a:latin typeface="Calibri" panose="020F0502020204030204" pitchFamily="34" charset="0"/>
              </a:rPr>
              <a:t>uzupełniania/poprawiania wniosku  w trybie art. 43 lub 45 ust. 3 ustawy wdrożeniowej - za </a:t>
            </a:r>
            <a:r>
              <a:rPr lang="pl-PL" dirty="0">
                <a:latin typeface="Calibri" panose="020F0502020204030204" pitchFamily="34" charset="0"/>
              </a:rPr>
              <a:t>pomocą </a:t>
            </a:r>
            <a:r>
              <a:rPr lang="pl-PL" dirty="0" smtClean="0">
                <a:latin typeface="Calibri" panose="020F0502020204030204" pitchFamily="34" charset="0"/>
              </a:rPr>
              <a:t>systemu </a:t>
            </a:r>
            <a:r>
              <a:rPr lang="pl-PL" dirty="0">
                <a:latin typeface="Calibri" panose="020F0502020204030204" pitchFamily="34" charset="0"/>
              </a:rPr>
              <a:t>SOWA;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 zakresie informacji o wynikach oceny wniosku </a:t>
            </a:r>
            <a:r>
              <a:rPr lang="pl-PL" dirty="0" smtClean="0">
                <a:latin typeface="Calibri" panose="020F0502020204030204" pitchFamily="34" charset="0"/>
              </a:rPr>
              <a:t>oraz </a:t>
            </a:r>
            <a:r>
              <a:rPr lang="pl-PL" dirty="0">
                <a:latin typeface="Calibri" panose="020F0502020204030204" pitchFamily="34" charset="0"/>
              </a:rPr>
              <a:t>procedury odwoławczej – w formie </a:t>
            </a:r>
            <a:r>
              <a:rPr lang="pl-PL" dirty="0" smtClean="0">
                <a:latin typeface="Calibri" panose="020F0502020204030204" pitchFamily="34" charset="0"/>
              </a:rPr>
              <a:t>pisemnej i/lub elektronicznej/za pośrednictwem systemu SOWA.</a:t>
            </a:r>
            <a:endParaRPr lang="pl-PL" dirty="0">
              <a:latin typeface="Calibri" panose="020F0502020204030204" pitchFamily="34" charset="0"/>
            </a:endParaRPr>
          </a:p>
          <a:p>
            <a:r>
              <a:rPr lang="pl-PL" b="1" dirty="0">
                <a:latin typeface="Calibri" panose="020F0502020204030204" pitchFamily="34" charset="0"/>
              </a:rPr>
              <a:t> </a:t>
            </a:r>
            <a:endParaRPr lang="pl-PL" b="1" dirty="0" smtClean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Skutki niezachowania </a:t>
            </a:r>
            <a:r>
              <a:rPr lang="pl-PL" dirty="0">
                <a:latin typeface="Calibri" panose="020F0502020204030204" pitchFamily="34" charset="0"/>
              </a:rPr>
              <a:t>wskazanej formy </a:t>
            </a:r>
            <a:r>
              <a:rPr lang="pl-PL" dirty="0" smtClean="0">
                <a:latin typeface="Calibri" panose="020F0502020204030204" pitchFamily="34" charset="0"/>
              </a:rPr>
              <a:t>komunikacji: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</a:rPr>
              <a:t>w zakresie złożenia wniosku o dofinansowanie projektu – pozostawienie wniosku </a:t>
            </a:r>
            <a:r>
              <a:rPr lang="pl-PL" dirty="0" smtClean="0">
                <a:latin typeface="Calibri" panose="020F0502020204030204" pitchFamily="34" charset="0"/>
              </a:rPr>
              <a:t>bez rozpatrzenia,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zakresie </a:t>
            </a:r>
            <a:r>
              <a:rPr lang="pl-PL" dirty="0" smtClean="0">
                <a:latin typeface="Calibri" panose="020F0502020204030204" pitchFamily="34" charset="0"/>
              </a:rPr>
              <a:t>uzupełniania/poprawiania projektu w trybie art. 43 ustawy wdrożeniowej – </a:t>
            </a:r>
            <a:r>
              <a:rPr lang="pl-PL" dirty="0">
                <a:latin typeface="Calibri" panose="020F0502020204030204" pitchFamily="34" charset="0"/>
              </a:rPr>
              <a:t>pozostawienie wniosku bez </a:t>
            </a:r>
            <a:r>
              <a:rPr lang="pl-PL" dirty="0" smtClean="0">
                <a:latin typeface="Calibri" panose="020F0502020204030204" pitchFamily="34" charset="0"/>
              </a:rPr>
              <a:t>rozpatrzenia,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zakresie </a:t>
            </a:r>
            <a:r>
              <a:rPr lang="pl-PL" dirty="0" smtClean="0">
                <a:latin typeface="Calibri" panose="020F0502020204030204" pitchFamily="34" charset="0"/>
              </a:rPr>
              <a:t>uzupełniania/poprawiania </a:t>
            </a:r>
            <a:r>
              <a:rPr lang="pl-PL" dirty="0">
                <a:latin typeface="Calibri" panose="020F0502020204030204" pitchFamily="34" charset="0"/>
              </a:rPr>
              <a:t>projektu w trybie art. 45 ust. 3 ustawy wdrożeniowej – negatywna ocena wniosku pod względem niespełnienia kryteriów </a:t>
            </a:r>
            <a:r>
              <a:rPr lang="pl-PL" dirty="0" smtClean="0">
                <a:latin typeface="Calibri" panose="020F0502020204030204" pitchFamily="34" charset="0"/>
              </a:rPr>
              <a:t>wyboru,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 zakresie procedury odwoławczej – pozostawienie protestu bez rozpatrzenia.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r>
              <a:rPr lang="pl-PL" dirty="0" smtClean="0">
                <a:latin typeface="Calibri" panose="020F0502020204030204" pitchFamily="34" charset="0"/>
              </a:rPr>
              <a:t>Oświadczenie </a:t>
            </a:r>
            <a:r>
              <a:rPr lang="pl-PL" dirty="0">
                <a:latin typeface="Calibri" panose="020F0502020204030204" pitchFamily="34" charset="0"/>
              </a:rPr>
              <a:t>dotyczące skutków niezachowania wskazanej formy </a:t>
            </a:r>
            <a:r>
              <a:rPr lang="pl-PL" dirty="0" smtClean="0">
                <a:latin typeface="Calibri" panose="020F0502020204030204" pitchFamily="34" charset="0"/>
              </a:rPr>
              <a:t>komunikacji </a:t>
            </a:r>
            <a:r>
              <a:rPr lang="pl-PL" dirty="0">
                <a:latin typeface="Calibri" panose="020F0502020204030204" pitchFamily="34" charset="0"/>
              </a:rPr>
              <a:t>jest składane przez Wnioskodawcę wraz z pozostałymi oświadczeniami w sekcji VIII </a:t>
            </a:r>
            <a:r>
              <a:rPr lang="pl-PL" dirty="0" smtClean="0">
                <a:latin typeface="Calibri" panose="020F0502020204030204" pitchFamily="34" charset="0"/>
              </a:rPr>
              <a:t>wniosku.  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9632" y="26064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07504" y="1484784"/>
            <a:ext cx="903649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Podmioty </a:t>
            </a:r>
            <a:r>
              <a:rPr lang="pl-PL" altLang="pl-P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uprawnione </a:t>
            </a:r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 wnioskowania o wsparcie</a:t>
            </a:r>
          </a:p>
          <a:p>
            <a:pPr lvl="0"/>
            <a:endParaRPr lang="pl-PL" sz="2000" dirty="0" smtClean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O </a:t>
            </a:r>
            <a:r>
              <a:rPr lang="pl-PL" dirty="0">
                <a:latin typeface="Calibri" panose="020F0502020204030204" pitchFamily="34" charset="0"/>
              </a:rPr>
              <a:t>dofinansowanie projektu w ramach Poddziałania 1.2.1 PO WER mogą ubiegać się instytucje wyszczególnione w SZOOP PO WER , tj.: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organizacje </a:t>
            </a:r>
            <a:r>
              <a:rPr lang="pl-PL" dirty="0">
                <a:latin typeface="Calibri" panose="020F0502020204030204" pitchFamily="34" charset="0"/>
              </a:rPr>
              <a:t>pozarządowe,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agencje </a:t>
            </a:r>
            <a:r>
              <a:rPr lang="pl-PL" dirty="0">
                <a:latin typeface="Calibri" panose="020F0502020204030204" pitchFamily="34" charset="0"/>
              </a:rPr>
              <a:t>zatrudnienia,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instytucje </a:t>
            </a:r>
            <a:r>
              <a:rPr lang="pl-PL" dirty="0">
                <a:latin typeface="Calibri" panose="020F0502020204030204" pitchFamily="34" charset="0"/>
              </a:rPr>
              <a:t>rynku pracy.</a:t>
            </a: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>
                <a:latin typeface="Calibri" panose="020F0502020204030204" pitchFamily="34" charset="0"/>
              </a:rPr>
              <a:t>Zgodnie z kryterium dostępu Beneficjent musi spełniać łącznie następujące warunki: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zgodnie z SZOOP jest podmiotem uprawnionym do ubiegania się o dofinansowanie w ramach Poddziałania 1.2.1,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chwili złożenia wniosku o dofinansowanie od co najmniej 3 lat prowadzi działalność w zakresie aktywizacji zawodowej na terenie </a:t>
            </a:r>
            <a:r>
              <a:rPr lang="pl-PL" dirty="0" smtClean="0">
                <a:latin typeface="Calibri" panose="020F0502020204030204" pitchFamily="34" charset="0"/>
              </a:rPr>
              <a:t>woj. lubuskiego, 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l-PL" dirty="0" smtClean="0">
                <a:latin typeface="Calibri" panose="020F0502020204030204" pitchFamily="34" charset="0"/>
              </a:rPr>
              <a:t>posiada </a:t>
            </a:r>
            <a:r>
              <a:rPr lang="pl-PL" dirty="0">
                <a:latin typeface="Calibri" panose="020F0502020204030204" pitchFamily="34" charset="0"/>
              </a:rPr>
              <a:t>siedzibę na terenie </a:t>
            </a:r>
            <a:r>
              <a:rPr lang="pl-PL" dirty="0" smtClean="0">
                <a:latin typeface="Calibri" panose="020F0502020204030204" pitchFamily="34" charset="0"/>
              </a:rPr>
              <a:t>woj. lubuskiego. 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b="1" dirty="0">
                <a:latin typeface="Calibri" panose="020F0502020204030204" pitchFamily="34" charset="0"/>
              </a:rPr>
              <a:t>Projekt nie może być realizowany w partnerstwie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43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4">
            <a:extLst>
              <a:ext uri="{FF2B5EF4-FFF2-40B4-BE49-F238E27FC236}">
                <a16:creationId xmlns:a16="http://schemas.microsoft.com/office/drawing/2014/main" id="{005F056B-0744-40AE-958F-B92A7FD6B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9632" y="260648"/>
            <a:ext cx="6560119" cy="8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251520" y="2060847"/>
            <a:ext cx="849694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Podmioty </a:t>
            </a:r>
            <a:r>
              <a:rPr lang="pl-PL" altLang="pl-P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uprawnione </a:t>
            </a:r>
            <a:r>
              <a:rPr lang="pl-PL" altLang="pl-PL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do wnioskowania o wsparcie – cd.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r>
              <a:rPr lang="pl-PL" dirty="0" smtClean="0">
                <a:latin typeface="Calibri" panose="020F0502020204030204" pitchFamily="34" charset="0"/>
              </a:rPr>
              <a:t>Jeden podmiot może wystąpić w ramach konkursu </a:t>
            </a:r>
            <a:r>
              <a:rPr lang="pl-PL" b="1" dirty="0" smtClean="0">
                <a:latin typeface="Calibri" panose="020F0502020204030204" pitchFamily="34" charset="0"/>
              </a:rPr>
              <a:t>nie więcej niż raz</a:t>
            </a:r>
            <a:r>
              <a:rPr lang="pl-PL" dirty="0" smtClean="0">
                <a:latin typeface="Calibri" panose="020F0502020204030204" pitchFamily="34" charset="0"/>
              </a:rPr>
              <a:t>.</a:t>
            </a: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</a:rPr>
              <a:t>Premiowane</a:t>
            </a:r>
            <a:r>
              <a:rPr lang="pl-PL" dirty="0" smtClean="0">
                <a:latin typeface="Calibri" panose="020F0502020204030204" pitchFamily="34" charset="0"/>
              </a:rPr>
              <a:t> </a:t>
            </a:r>
            <a:r>
              <a:rPr lang="pl-PL" dirty="0">
                <a:latin typeface="Calibri" panose="020F0502020204030204" pitchFamily="34" charset="0"/>
              </a:rPr>
              <a:t>będą projekty, w których projektodawca w chwili złożenia wniosku o dofinansowanie posiada co najmniej: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3-letnie </a:t>
            </a:r>
            <a:r>
              <a:rPr lang="pl-PL" dirty="0">
                <a:latin typeface="Calibri" panose="020F0502020204030204" pitchFamily="34" charset="0"/>
              </a:rPr>
              <a:t>doświadczenie w zakresie aktywizacji zawodowej osób młodych (5 pkt),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3-letnie </a:t>
            </a:r>
            <a:r>
              <a:rPr lang="pl-PL" dirty="0">
                <a:latin typeface="Calibri" panose="020F0502020204030204" pitchFamily="34" charset="0"/>
              </a:rPr>
              <a:t>doświadczenie w realizacji przedsięwzięć niefinansowanych ze środków europejskich, związanych z prowadzeniem aktywizacji zawodowej osób młodych (10 pkt</a:t>
            </a:r>
            <a:r>
              <a:rPr lang="pl-PL" dirty="0" smtClean="0">
                <a:latin typeface="Calibri" panose="020F0502020204030204" pitchFamily="34" charset="0"/>
              </a:rPr>
              <a:t>),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posiada </a:t>
            </a:r>
            <a:r>
              <a:rPr lang="pl-PL" dirty="0">
                <a:latin typeface="Calibri" panose="020F0502020204030204" pitchFamily="34" charset="0"/>
              </a:rPr>
              <a:t>status organizacji pożytku publicznego (10 pkt</a:t>
            </a:r>
            <a:r>
              <a:rPr lang="pl-PL" dirty="0" smtClean="0">
                <a:latin typeface="Calibri" panose="020F0502020204030204" pitchFamily="34" charset="0"/>
              </a:rPr>
              <a:t>),</a:t>
            </a:r>
            <a:endParaRPr lang="pl-PL" dirty="0">
              <a:latin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zapewni</a:t>
            </a:r>
            <a:r>
              <a:rPr lang="pl-PL" dirty="0">
                <a:latin typeface="Calibri" panose="020F0502020204030204" pitchFamily="34" charset="0"/>
              </a:rPr>
              <a:t>, że do realizacji projektu zostanie zatrudniona osoba z niepełnosprawnością w wymiarze co najmniej ½ </a:t>
            </a:r>
            <a:r>
              <a:rPr lang="pl-PL" dirty="0" smtClean="0">
                <a:latin typeface="Calibri" panose="020F0502020204030204" pitchFamily="34" charset="0"/>
              </a:rPr>
              <a:t>etatu (5 pkt).</a:t>
            </a:r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 smtClean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/>
            <a:endParaRPr lang="pl-PL" dirty="0">
              <a:latin typeface="Calibri" panose="020F0502020204030204" pitchFamily="34" charset="0"/>
            </a:endParaRPr>
          </a:p>
          <a:p>
            <a:pPr lvl="0" algn="ctr"/>
            <a:endParaRPr lang="pl-PL" altLang="pl-PL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endParaRPr lang="pl-PL" alt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endParaRPr lang="pl-PL" altLang="pl-PL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endParaRPr lang="pl-PL" alt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1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8. logotypy do prezentacji PO WER  - na 14.12.2017.potx" id="{B655D565-E536-4CF1-BF41-09F4D38F951E}" vid="{475EF716-F149-4B95-96FC-02B4575546E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ZK_szkolenie_A</Template>
  <TotalTime>2754</TotalTime>
  <Words>6002</Words>
  <Application>Microsoft Office PowerPoint</Application>
  <PresentationFormat>Pokaz na ekranie (4:3)</PresentationFormat>
  <Paragraphs>586</Paragraphs>
  <Slides>55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Times New Roman</vt:lpstr>
      <vt:lpstr>Wingdings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Rauchut</dc:creator>
  <cp:lastModifiedBy>Ewa Hebdzyńska</cp:lastModifiedBy>
  <cp:revision>515</cp:revision>
  <cp:lastPrinted>2017-12-07T07:51:34Z</cp:lastPrinted>
  <dcterms:created xsi:type="dcterms:W3CDTF">2017-12-07T07:41:20Z</dcterms:created>
  <dcterms:modified xsi:type="dcterms:W3CDTF">2021-03-16T07:05:45Z</dcterms:modified>
</cp:coreProperties>
</file>